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56" r:id="rId2"/>
    <p:sldId id="261" r:id="rId3"/>
    <p:sldId id="262" r:id="rId4"/>
    <p:sldId id="263" r:id="rId5"/>
    <p:sldId id="264" r:id="rId6"/>
    <p:sldId id="265" r:id="rId7"/>
    <p:sldId id="266" r:id="rId8"/>
    <p:sldId id="273" r:id="rId9"/>
    <p:sldId id="267" r:id="rId10"/>
    <p:sldId id="268" r:id="rId11"/>
    <p:sldId id="269" r:id="rId12"/>
    <p:sldId id="270" r:id="rId13"/>
    <p:sldId id="271" r:id="rId14"/>
    <p:sldId id="272" r:id="rId15"/>
    <p:sldId id="274" r:id="rId16"/>
    <p:sldId id="275" r:id="rId17"/>
    <p:sldId id="276" r:id="rId18"/>
    <p:sldId id="277" r:id="rId19"/>
    <p:sldId id="279" r:id="rId20"/>
    <p:sldId id="278" r:id="rId21"/>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Swis721 BT" panose="020B0504020202020204"/>
      <p:regular r:id="rId28"/>
      <p:bold r:id="rId29"/>
      <p:italic r:id="rId30"/>
      <p:boldItalic r:id="rId31"/>
    </p:embeddedFont>
    <p:embeddedFont>
      <p:font typeface="Swis721 Cn BT" panose="020B0506020202030204"/>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B22"/>
    <a:srgbClr val="0F3F8B"/>
    <a:srgbClr val="0E3F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2"/>
    <p:restoredTop sz="94694"/>
  </p:normalViewPr>
  <p:slideViewPr>
    <p:cSldViewPr snapToGrid="0" snapToObjects="1">
      <p:cViewPr varScale="1">
        <p:scale>
          <a:sx n="85" d="100"/>
          <a:sy n="85" d="100"/>
        </p:scale>
        <p:origin x="850" y="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_rels/data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1" Type="http://schemas.openxmlformats.org/officeDocument/2006/relationships/image" Target="../media/image8.png"/></Relationships>
</file>

<file path=ppt/diagrams/_rels/data8.xml.rels><?xml version="1.0" encoding="UTF-8" standalone="yes"?>
<Relationships xmlns="http://schemas.openxmlformats.org/package/2006/relationships"><Relationship Id="rId1" Type="http://schemas.openxmlformats.org/officeDocument/2006/relationships/image" Target="../media/image10.jpg"/></Relationships>
</file>

<file path=ppt/diagrams/_rels/data9.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1" Type="http://schemas.openxmlformats.org/officeDocument/2006/relationships/image" Target="../media/image8.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9.xml.rels><?xml version="1.0" encoding="UTF-8" standalone="yes"?>
<Relationships xmlns="http://schemas.openxmlformats.org/package/2006/relationships"><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830E63-1B13-4811-AFD9-41AC2040067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CL"/>
        </a:p>
      </dgm:t>
    </dgm:pt>
    <dgm:pt modelId="{6A6D4091-629A-4075-8F7E-4323B86CD17C}">
      <dgm:prSet phldrT="[Texto]" custT="1"/>
      <dgm:spPr/>
      <dgm:t>
        <a:bodyPr/>
        <a:lstStyle/>
        <a:p>
          <a:r>
            <a:rPr lang="es-ES" sz="1200" dirty="0">
              <a:latin typeface="Swis721 Cn BT" panose="020B0506020202030204" pitchFamily="34" charset="0"/>
            </a:rPr>
            <a:t>La Carrera de Pedagogía en Música, es creada el 12 de agosto de 2016, mediante decreto exento Nº 4025. Teniendo su primera cohorte de ingreso en 2017</a:t>
          </a:r>
          <a:endParaRPr lang="es-CL" sz="1200" b="1" dirty="0">
            <a:latin typeface="Swis721 Cn BT" panose="020B0506020202030204" pitchFamily="34" charset="0"/>
          </a:endParaRPr>
        </a:p>
      </dgm:t>
    </dgm:pt>
    <dgm:pt modelId="{1D48A598-3EC0-4E93-B48A-BFDF675D17DD}" type="parTrans" cxnId="{52DE65B7-B2C1-4F44-85F3-3E316408DD59}">
      <dgm:prSet/>
      <dgm:spPr/>
      <dgm:t>
        <a:bodyPr/>
        <a:lstStyle/>
        <a:p>
          <a:endParaRPr lang="es-CL"/>
        </a:p>
      </dgm:t>
    </dgm:pt>
    <dgm:pt modelId="{EAD25109-9BB5-4B4D-854E-FC1370E8F21B}" type="sibTrans" cxnId="{52DE65B7-B2C1-4F44-85F3-3E316408DD59}">
      <dgm:prSet/>
      <dgm:spPr/>
      <dgm:t>
        <a:bodyPr/>
        <a:lstStyle/>
        <a:p>
          <a:endParaRPr lang="es-CL"/>
        </a:p>
      </dgm:t>
    </dgm:pt>
    <dgm:pt modelId="{6375598D-D98A-4708-B575-510AD7B5F77D}">
      <dgm:prSet phldrT="[Texto]" custT="1"/>
      <dgm:spPr/>
      <dgm:t>
        <a:bodyPr/>
        <a:lstStyle/>
        <a:p>
          <a:r>
            <a:rPr lang="es-ES" sz="1200" dirty="0">
              <a:latin typeface="Swis721 Cn BT" panose="020B0506020202030204" pitchFamily="34" charset="0"/>
            </a:rPr>
            <a:t>En mayo de 2019 la Carrera es acreditada por 2 años por CNA Chile. El año 2020 la Carrera se presenta nuevamente a proceso de acreditación ante la CNA</a:t>
          </a:r>
          <a:endParaRPr lang="es-CL" sz="1200" dirty="0">
            <a:latin typeface="Swis721 Cn BT" panose="020B0506020202030204" pitchFamily="34" charset="0"/>
          </a:endParaRPr>
        </a:p>
      </dgm:t>
    </dgm:pt>
    <dgm:pt modelId="{EA86F167-B3D6-40CF-870C-D1557D68F43F}" type="parTrans" cxnId="{ED773562-628B-409C-ACE2-F7EF83647EFE}">
      <dgm:prSet/>
      <dgm:spPr/>
      <dgm:t>
        <a:bodyPr/>
        <a:lstStyle/>
        <a:p>
          <a:endParaRPr lang="es-CL"/>
        </a:p>
      </dgm:t>
    </dgm:pt>
    <dgm:pt modelId="{60796862-F05F-4838-A0C4-95C7417F5368}" type="sibTrans" cxnId="{ED773562-628B-409C-ACE2-F7EF83647EFE}">
      <dgm:prSet/>
      <dgm:spPr/>
      <dgm:t>
        <a:bodyPr/>
        <a:lstStyle/>
        <a:p>
          <a:endParaRPr lang="es-CL"/>
        </a:p>
      </dgm:t>
    </dgm:pt>
    <dgm:pt modelId="{5248BFC6-30E8-41A5-B8AF-93D986DB88C5}">
      <dgm:prSet phldrT="[Texto]" custT="1"/>
      <dgm:spPr/>
      <dgm:t>
        <a:bodyPr/>
        <a:lstStyle/>
        <a:p>
          <a:endParaRPr lang="es-CL" sz="1200" b="1" dirty="0"/>
        </a:p>
      </dgm:t>
    </dgm:pt>
    <dgm:pt modelId="{A184EA1C-EC16-421B-A9EF-F8579FD559F0}" type="parTrans" cxnId="{825B5831-0B41-419E-8A35-1B62E3B70FF2}">
      <dgm:prSet/>
      <dgm:spPr/>
      <dgm:t>
        <a:bodyPr/>
        <a:lstStyle/>
        <a:p>
          <a:endParaRPr lang="es-CL"/>
        </a:p>
      </dgm:t>
    </dgm:pt>
    <dgm:pt modelId="{DB8A9535-2F34-4F86-8F82-028135DA7060}" type="sibTrans" cxnId="{825B5831-0B41-419E-8A35-1B62E3B70FF2}">
      <dgm:prSet/>
      <dgm:spPr/>
      <dgm:t>
        <a:bodyPr/>
        <a:lstStyle/>
        <a:p>
          <a:endParaRPr lang="es-CL"/>
        </a:p>
      </dgm:t>
    </dgm:pt>
    <dgm:pt modelId="{DF0C8BAB-D012-4F11-8660-397D1BBF2980}" type="pres">
      <dgm:prSet presAssocID="{90830E63-1B13-4811-AFD9-41AC20400670}" presName="linearFlow" presStyleCnt="0">
        <dgm:presLayoutVars>
          <dgm:dir/>
          <dgm:resizeHandles val="exact"/>
        </dgm:presLayoutVars>
      </dgm:prSet>
      <dgm:spPr/>
    </dgm:pt>
    <dgm:pt modelId="{1AF188B3-7BCE-49D7-8713-93B6FAB2AD08}" type="pres">
      <dgm:prSet presAssocID="{6A6D4091-629A-4075-8F7E-4323B86CD17C}" presName="composite" presStyleCnt="0"/>
      <dgm:spPr/>
    </dgm:pt>
    <dgm:pt modelId="{F58C64EE-EF63-4ED6-835B-D66B7FEEA8A5}" type="pres">
      <dgm:prSet presAssocID="{6A6D4091-629A-4075-8F7E-4323B86CD17C}" presName="imgShp" presStyleLbl="fgImgPlace1" presStyleIdx="0" presStyleCnt="3" custLinFactNeighborX="-25248" custLinFactNeighborY="-4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291328A5-4349-44B9-94DC-D7F37C36DB5B}" type="pres">
      <dgm:prSet presAssocID="{6A6D4091-629A-4075-8F7E-4323B86CD17C}" presName="txShp" presStyleLbl="node1" presStyleIdx="0" presStyleCnt="3" custScaleX="122131">
        <dgm:presLayoutVars>
          <dgm:bulletEnabled val="1"/>
        </dgm:presLayoutVars>
      </dgm:prSet>
      <dgm:spPr/>
    </dgm:pt>
    <dgm:pt modelId="{6B71498A-EF9E-452F-9913-3BA6AC337993}" type="pres">
      <dgm:prSet presAssocID="{EAD25109-9BB5-4B4D-854E-FC1370E8F21B}" presName="spacing" presStyleCnt="0"/>
      <dgm:spPr/>
    </dgm:pt>
    <dgm:pt modelId="{5EAF074C-FF5C-40FD-AA26-EBB0439A7704}" type="pres">
      <dgm:prSet presAssocID="{6375598D-D98A-4708-B575-510AD7B5F77D}" presName="composite" presStyleCnt="0"/>
      <dgm:spPr/>
    </dgm:pt>
    <dgm:pt modelId="{4317E2FD-5BC6-4C6E-B632-7A86F8BFD22F}" type="pres">
      <dgm:prSet presAssocID="{6375598D-D98A-4708-B575-510AD7B5F77D}" presName="imgShp" presStyleLbl="fgImgPlace1" presStyleIdx="1" presStyleCnt="3" custLinFactNeighborX="-36069" custLinFactNeighborY="-902"/>
      <dgm:spPr>
        <a:blipFill>
          <a:blip xmlns:r="http://schemas.openxmlformats.org/officeDocument/2006/relationships" r:embed="rId2">
            <a:extLst>
              <a:ext uri="{28A0092B-C50C-407E-A947-70E740481C1C}">
                <a14:useLocalDpi xmlns:a14="http://schemas.microsoft.com/office/drawing/2010/main" val="0"/>
              </a:ext>
            </a:extLst>
          </a:blip>
          <a:srcRect/>
          <a:stretch>
            <a:fillRect l="-51000" r="-51000"/>
          </a:stretch>
        </a:blipFill>
      </dgm:spPr>
    </dgm:pt>
    <dgm:pt modelId="{EA32D61A-EA30-4253-8C5F-CDAF141A5955}" type="pres">
      <dgm:prSet presAssocID="{6375598D-D98A-4708-B575-510AD7B5F77D}" presName="txShp" presStyleLbl="node1" presStyleIdx="1" presStyleCnt="3" custScaleX="118862">
        <dgm:presLayoutVars>
          <dgm:bulletEnabled val="1"/>
        </dgm:presLayoutVars>
      </dgm:prSet>
      <dgm:spPr/>
    </dgm:pt>
    <dgm:pt modelId="{B4153F73-C660-4A61-883C-51AECA693C6F}" type="pres">
      <dgm:prSet presAssocID="{60796862-F05F-4838-A0C4-95C7417F5368}" presName="spacing" presStyleCnt="0"/>
      <dgm:spPr/>
    </dgm:pt>
    <dgm:pt modelId="{93EDCFBA-C749-434F-8CF3-EE204FAD0655}" type="pres">
      <dgm:prSet presAssocID="{5248BFC6-30E8-41A5-B8AF-93D986DB88C5}" presName="composite" presStyleCnt="0"/>
      <dgm:spPr/>
    </dgm:pt>
    <dgm:pt modelId="{B459E987-8BC0-4132-9208-A6A6043B570A}" type="pres">
      <dgm:prSet presAssocID="{5248BFC6-30E8-41A5-B8AF-93D986DB88C5}" presName="imgShp" presStyleLbl="fgImgPlace1" presStyleIdx="2" presStyleCnt="3" custLinFactNeighborX="-27052" custLinFactNeighborY="43"/>
      <dgm:spPr>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dgm:spPr>
    </dgm:pt>
    <dgm:pt modelId="{5BF4ED04-8355-403A-9726-E2D8BC3C86AA}" type="pres">
      <dgm:prSet presAssocID="{5248BFC6-30E8-41A5-B8AF-93D986DB88C5}" presName="txShp" presStyleLbl="node1" presStyleIdx="2" presStyleCnt="3" custScaleX="119854" custScaleY="155162">
        <dgm:presLayoutVars>
          <dgm:bulletEnabled val="1"/>
        </dgm:presLayoutVars>
      </dgm:prSet>
      <dgm:spPr/>
    </dgm:pt>
  </dgm:ptLst>
  <dgm:cxnLst>
    <dgm:cxn modelId="{825B5831-0B41-419E-8A35-1B62E3B70FF2}" srcId="{90830E63-1B13-4811-AFD9-41AC20400670}" destId="{5248BFC6-30E8-41A5-B8AF-93D986DB88C5}" srcOrd="2" destOrd="0" parTransId="{A184EA1C-EC16-421B-A9EF-F8579FD559F0}" sibTransId="{DB8A9535-2F34-4F86-8F82-028135DA7060}"/>
    <dgm:cxn modelId="{30666B3E-83AB-44E3-BF2F-5A4E4E6531C8}" type="presOf" srcId="{5248BFC6-30E8-41A5-B8AF-93D986DB88C5}" destId="{5BF4ED04-8355-403A-9726-E2D8BC3C86AA}" srcOrd="0" destOrd="0" presId="urn:microsoft.com/office/officeart/2005/8/layout/vList3"/>
    <dgm:cxn modelId="{ED773562-628B-409C-ACE2-F7EF83647EFE}" srcId="{90830E63-1B13-4811-AFD9-41AC20400670}" destId="{6375598D-D98A-4708-B575-510AD7B5F77D}" srcOrd="1" destOrd="0" parTransId="{EA86F167-B3D6-40CF-870C-D1557D68F43F}" sibTransId="{60796862-F05F-4838-A0C4-95C7417F5368}"/>
    <dgm:cxn modelId="{10389567-593A-4F33-B00B-4F728A3B8BAB}" type="presOf" srcId="{90830E63-1B13-4811-AFD9-41AC20400670}" destId="{DF0C8BAB-D012-4F11-8660-397D1BBF2980}" srcOrd="0" destOrd="0" presId="urn:microsoft.com/office/officeart/2005/8/layout/vList3"/>
    <dgm:cxn modelId="{52DE65B7-B2C1-4F44-85F3-3E316408DD59}" srcId="{90830E63-1B13-4811-AFD9-41AC20400670}" destId="{6A6D4091-629A-4075-8F7E-4323B86CD17C}" srcOrd="0" destOrd="0" parTransId="{1D48A598-3EC0-4E93-B48A-BFDF675D17DD}" sibTransId="{EAD25109-9BB5-4B4D-854E-FC1370E8F21B}"/>
    <dgm:cxn modelId="{1CE638C5-A4E9-4576-A6B8-201A3D0C1DF2}" type="presOf" srcId="{6A6D4091-629A-4075-8F7E-4323B86CD17C}" destId="{291328A5-4349-44B9-94DC-D7F37C36DB5B}" srcOrd="0" destOrd="0" presId="urn:microsoft.com/office/officeart/2005/8/layout/vList3"/>
    <dgm:cxn modelId="{ECA277E1-F757-4F8E-96F6-DB0D9C09C711}" type="presOf" srcId="{6375598D-D98A-4708-B575-510AD7B5F77D}" destId="{EA32D61A-EA30-4253-8C5F-CDAF141A5955}" srcOrd="0" destOrd="0" presId="urn:microsoft.com/office/officeart/2005/8/layout/vList3"/>
    <dgm:cxn modelId="{406AB0CD-1D34-4C92-8418-A3D0DE0435F2}" type="presParOf" srcId="{DF0C8BAB-D012-4F11-8660-397D1BBF2980}" destId="{1AF188B3-7BCE-49D7-8713-93B6FAB2AD08}" srcOrd="0" destOrd="0" presId="urn:microsoft.com/office/officeart/2005/8/layout/vList3"/>
    <dgm:cxn modelId="{47CBB053-EA35-49D4-8DA9-7375BABC9EB4}" type="presParOf" srcId="{1AF188B3-7BCE-49D7-8713-93B6FAB2AD08}" destId="{F58C64EE-EF63-4ED6-835B-D66B7FEEA8A5}" srcOrd="0" destOrd="0" presId="urn:microsoft.com/office/officeart/2005/8/layout/vList3"/>
    <dgm:cxn modelId="{7079ABA6-9BC6-4739-B376-ABE7104C96CA}" type="presParOf" srcId="{1AF188B3-7BCE-49D7-8713-93B6FAB2AD08}" destId="{291328A5-4349-44B9-94DC-D7F37C36DB5B}" srcOrd="1" destOrd="0" presId="urn:microsoft.com/office/officeart/2005/8/layout/vList3"/>
    <dgm:cxn modelId="{5E6975D8-15B2-40BF-8EB2-DF70999B220E}" type="presParOf" srcId="{DF0C8BAB-D012-4F11-8660-397D1BBF2980}" destId="{6B71498A-EF9E-452F-9913-3BA6AC337993}" srcOrd="1" destOrd="0" presId="urn:microsoft.com/office/officeart/2005/8/layout/vList3"/>
    <dgm:cxn modelId="{92DAB1C4-3772-4DD5-A81F-57EB93C538AC}" type="presParOf" srcId="{DF0C8BAB-D012-4F11-8660-397D1BBF2980}" destId="{5EAF074C-FF5C-40FD-AA26-EBB0439A7704}" srcOrd="2" destOrd="0" presId="urn:microsoft.com/office/officeart/2005/8/layout/vList3"/>
    <dgm:cxn modelId="{1046ED62-2EA0-41E1-A297-A1DFF965249D}" type="presParOf" srcId="{5EAF074C-FF5C-40FD-AA26-EBB0439A7704}" destId="{4317E2FD-5BC6-4C6E-B632-7A86F8BFD22F}" srcOrd="0" destOrd="0" presId="urn:microsoft.com/office/officeart/2005/8/layout/vList3"/>
    <dgm:cxn modelId="{69BBABB6-41D4-4579-9386-423BC73D8755}" type="presParOf" srcId="{5EAF074C-FF5C-40FD-AA26-EBB0439A7704}" destId="{EA32D61A-EA30-4253-8C5F-CDAF141A5955}" srcOrd="1" destOrd="0" presId="urn:microsoft.com/office/officeart/2005/8/layout/vList3"/>
    <dgm:cxn modelId="{6E82E1AE-1934-4FAD-A3A8-AE505FB49442}" type="presParOf" srcId="{DF0C8BAB-D012-4F11-8660-397D1BBF2980}" destId="{B4153F73-C660-4A61-883C-51AECA693C6F}" srcOrd="3" destOrd="0" presId="urn:microsoft.com/office/officeart/2005/8/layout/vList3"/>
    <dgm:cxn modelId="{DB6E9955-CA96-4CFC-9BDB-E7CAA5CA4AE8}" type="presParOf" srcId="{DF0C8BAB-D012-4F11-8660-397D1BBF2980}" destId="{93EDCFBA-C749-434F-8CF3-EE204FAD0655}" srcOrd="4" destOrd="0" presId="urn:microsoft.com/office/officeart/2005/8/layout/vList3"/>
    <dgm:cxn modelId="{9D3E2B30-E3F4-4F4C-93A5-71E88A457DC3}" type="presParOf" srcId="{93EDCFBA-C749-434F-8CF3-EE204FAD0655}" destId="{B459E987-8BC0-4132-9208-A6A6043B570A}" srcOrd="0" destOrd="0" presId="urn:microsoft.com/office/officeart/2005/8/layout/vList3"/>
    <dgm:cxn modelId="{A31B5B09-1EBA-496F-A6DD-9080ACC1774E}" type="presParOf" srcId="{93EDCFBA-C749-434F-8CF3-EE204FAD0655}" destId="{5BF4ED04-8355-403A-9726-E2D8BC3C86A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830E63-1B13-4811-AFD9-41AC2040067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CL"/>
        </a:p>
      </dgm:t>
    </dgm:pt>
    <dgm:pt modelId="{6A6D4091-629A-4075-8F7E-4323B86CD17C}">
      <dgm:prSet phldrT="[Texto]" custT="1"/>
      <dgm:spPr/>
      <dgm:t>
        <a:bodyPr/>
        <a:lstStyle/>
        <a:p>
          <a:r>
            <a:rPr lang="es-ES" sz="1200" b="1" dirty="0">
              <a:latin typeface="Swis721 Cn BT" panose="020B0506020202030204" pitchFamily="34" charset="0"/>
            </a:rPr>
            <a:t>Dimensión 1: Propósitos e Institucionalidad de la carrera o programa.</a:t>
          </a:r>
        </a:p>
        <a:p>
          <a:r>
            <a:rPr lang="es-ES" sz="1200" b="0" dirty="0">
              <a:latin typeface="Swis721 Cn BT" panose="020B0506020202030204" pitchFamily="34" charset="0"/>
            </a:rPr>
            <a:t>Criterios: Propósitos, Integridad, Perfil de Egreso, Plan de Estudios, Vinculación con el Medio</a:t>
          </a:r>
          <a:endParaRPr lang="es-CL" sz="1200" b="0" dirty="0">
            <a:latin typeface="Swis721 Cn BT" panose="020B0506020202030204" pitchFamily="34" charset="0"/>
          </a:endParaRPr>
        </a:p>
      </dgm:t>
    </dgm:pt>
    <dgm:pt modelId="{1D48A598-3EC0-4E93-B48A-BFDF675D17DD}" type="parTrans" cxnId="{52DE65B7-B2C1-4F44-85F3-3E316408DD59}">
      <dgm:prSet/>
      <dgm:spPr/>
      <dgm:t>
        <a:bodyPr/>
        <a:lstStyle/>
        <a:p>
          <a:endParaRPr lang="es-CL"/>
        </a:p>
      </dgm:t>
    </dgm:pt>
    <dgm:pt modelId="{EAD25109-9BB5-4B4D-854E-FC1370E8F21B}" type="sibTrans" cxnId="{52DE65B7-B2C1-4F44-85F3-3E316408DD59}">
      <dgm:prSet/>
      <dgm:spPr/>
      <dgm:t>
        <a:bodyPr/>
        <a:lstStyle/>
        <a:p>
          <a:endParaRPr lang="es-CL"/>
        </a:p>
      </dgm:t>
    </dgm:pt>
    <dgm:pt modelId="{6375598D-D98A-4708-B575-510AD7B5F77D}">
      <dgm:prSet phldrT="[Texto]" custT="1"/>
      <dgm:spPr/>
      <dgm:t>
        <a:bodyPr/>
        <a:lstStyle/>
        <a:p>
          <a:r>
            <a:rPr lang="es-ES" sz="1200" b="1" dirty="0">
              <a:latin typeface="Swis721 Cn BT" panose="020B0506020202030204" pitchFamily="34" charset="0"/>
            </a:rPr>
            <a:t>Dimensión 2: Condiciones de Operación</a:t>
          </a:r>
        </a:p>
        <a:p>
          <a:r>
            <a:rPr lang="es-ES" sz="1200" dirty="0">
              <a:latin typeface="Swis721 Cn BT" panose="020B0506020202030204" pitchFamily="34" charset="0"/>
            </a:rPr>
            <a:t>Criterios: Organización y Administración, Personal Docente, Infraestructura y Recursos para el Aprendizaje, Participación y Bienestar Estudiantil, Creación e Investigación por el Cuerpo Docente</a:t>
          </a:r>
          <a:endParaRPr lang="es-CL" sz="1200" dirty="0">
            <a:latin typeface="Swis721 Cn BT" panose="020B0506020202030204" pitchFamily="34" charset="0"/>
          </a:endParaRPr>
        </a:p>
      </dgm:t>
    </dgm:pt>
    <dgm:pt modelId="{EA86F167-B3D6-40CF-870C-D1557D68F43F}" type="parTrans" cxnId="{ED773562-628B-409C-ACE2-F7EF83647EFE}">
      <dgm:prSet/>
      <dgm:spPr/>
      <dgm:t>
        <a:bodyPr/>
        <a:lstStyle/>
        <a:p>
          <a:endParaRPr lang="es-CL"/>
        </a:p>
      </dgm:t>
    </dgm:pt>
    <dgm:pt modelId="{60796862-F05F-4838-A0C4-95C7417F5368}" type="sibTrans" cxnId="{ED773562-628B-409C-ACE2-F7EF83647EFE}">
      <dgm:prSet/>
      <dgm:spPr/>
      <dgm:t>
        <a:bodyPr/>
        <a:lstStyle/>
        <a:p>
          <a:endParaRPr lang="es-CL"/>
        </a:p>
      </dgm:t>
    </dgm:pt>
    <dgm:pt modelId="{5248BFC6-30E8-41A5-B8AF-93D986DB88C5}">
      <dgm:prSet phldrT="[Texto]" custT="1"/>
      <dgm:spPr/>
      <dgm:t>
        <a:bodyPr/>
        <a:lstStyle/>
        <a:p>
          <a:endParaRPr lang="es-CL" sz="1200" b="1" dirty="0"/>
        </a:p>
      </dgm:t>
    </dgm:pt>
    <dgm:pt modelId="{A184EA1C-EC16-421B-A9EF-F8579FD559F0}" type="parTrans" cxnId="{825B5831-0B41-419E-8A35-1B62E3B70FF2}">
      <dgm:prSet/>
      <dgm:spPr/>
      <dgm:t>
        <a:bodyPr/>
        <a:lstStyle/>
        <a:p>
          <a:endParaRPr lang="es-CL"/>
        </a:p>
      </dgm:t>
    </dgm:pt>
    <dgm:pt modelId="{DB8A9535-2F34-4F86-8F82-028135DA7060}" type="sibTrans" cxnId="{825B5831-0B41-419E-8A35-1B62E3B70FF2}">
      <dgm:prSet/>
      <dgm:spPr/>
      <dgm:t>
        <a:bodyPr/>
        <a:lstStyle/>
        <a:p>
          <a:endParaRPr lang="es-CL"/>
        </a:p>
      </dgm:t>
    </dgm:pt>
    <dgm:pt modelId="{DF0C8BAB-D012-4F11-8660-397D1BBF2980}" type="pres">
      <dgm:prSet presAssocID="{90830E63-1B13-4811-AFD9-41AC20400670}" presName="linearFlow" presStyleCnt="0">
        <dgm:presLayoutVars>
          <dgm:dir/>
          <dgm:resizeHandles val="exact"/>
        </dgm:presLayoutVars>
      </dgm:prSet>
      <dgm:spPr/>
    </dgm:pt>
    <dgm:pt modelId="{1AF188B3-7BCE-49D7-8713-93B6FAB2AD08}" type="pres">
      <dgm:prSet presAssocID="{6A6D4091-629A-4075-8F7E-4323B86CD17C}" presName="composite" presStyleCnt="0"/>
      <dgm:spPr/>
    </dgm:pt>
    <dgm:pt modelId="{F58C64EE-EF63-4ED6-835B-D66B7FEEA8A5}" type="pres">
      <dgm:prSet presAssocID="{6A6D4091-629A-4075-8F7E-4323B86CD17C}" presName="imgShp" presStyleLbl="fgImgPlace1" presStyleIdx="0" presStyleCnt="3" custLinFactNeighborX="-62775" custLinFactNeighborY="-43"/>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291328A5-4349-44B9-94DC-D7F37C36DB5B}" type="pres">
      <dgm:prSet presAssocID="{6A6D4091-629A-4075-8F7E-4323B86CD17C}" presName="txShp" presStyleLbl="node1" presStyleIdx="0" presStyleCnt="3" custScaleX="134919" custLinFactNeighborX="6319" custLinFactNeighborY="-43">
        <dgm:presLayoutVars>
          <dgm:bulletEnabled val="1"/>
        </dgm:presLayoutVars>
      </dgm:prSet>
      <dgm:spPr/>
    </dgm:pt>
    <dgm:pt modelId="{6B71498A-EF9E-452F-9913-3BA6AC337993}" type="pres">
      <dgm:prSet presAssocID="{EAD25109-9BB5-4B4D-854E-FC1370E8F21B}" presName="spacing" presStyleCnt="0"/>
      <dgm:spPr/>
    </dgm:pt>
    <dgm:pt modelId="{5EAF074C-FF5C-40FD-AA26-EBB0439A7704}" type="pres">
      <dgm:prSet presAssocID="{6375598D-D98A-4708-B575-510AD7B5F77D}" presName="composite" presStyleCnt="0"/>
      <dgm:spPr/>
    </dgm:pt>
    <dgm:pt modelId="{4317E2FD-5BC6-4C6E-B632-7A86F8BFD22F}" type="pres">
      <dgm:prSet presAssocID="{6375598D-D98A-4708-B575-510AD7B5F77D}" presName="imgShp" presStyleLbl="fgImgPlace1" presStyleIdx="1" presStyleCnt="3" custLinFactNeighborX="-52856" custLinFactNeighborY="-360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A32D61A-EA30-4253-8C5F-CDAF141A5955}" type="pres">
      <dgm:prSet presAssocID="{6375598D-D98A-4708-B575-510AD7B5F77D}" presName="txShp" presStyleLbl="node1" presStyleIdx="1" presStyleCnt="3" custScaleX="134492" custLinFactNeighborX="6042" custLinFactNeighborY="-1803">
        <dgm:presLayoutVars>
          <dgm:bulletEnabled val="1"/>
        </dgm:presLayoutVars>
      </dgm:prSet>
      <dgm:spPr/>
    </dgm:pt>
    <dgm:pt modelId="{B4153F73-C660-4A61-883C-51AECA693C6F}" type="pres">
      <dgm:prSet presAssocID="{60796862-F05F-4838-A0C4-95C7417F5368}" presName="spacing" presStyleCnt="0"/>
      <dgm:spPr/>
    </dgm:pt>
    <dgm:pt modelId="{93EDCFBA-C749-434F-8CF3-EE204FAD0655}" type="pres">
      <dgm:prSet presAssocID="{5248BFC6-30E8-41A5-B8AF-93D986DB88C5}" presName="composite" presStyleCnt="0"/>
      <dgm:spPr/>
    </dgm:pt>
    <dgm:pt modelId="{B459E987-8BC0-4132-9208-A6A6043B570A}" type="pres">
      <dgm:prSet presAssocID="{5248BFC6-30E8-41A5-B8AF-93D986DB88C5}" presName="imgShp" presStyleLbl="fgImgPlace1" presStyleIdx="2" presStyleCnt="3" custLinFactNeighborX="-50496" custLinFactNeighborY="43"/>
      <dgm:spPr>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dgm:spPr>
    </dgm:pt>
    <dgm:pt modelId="{5BF4ED04-8355-403A-9726-E2D8BC3C86AA}" type="pres">
      <dgm:prSet presAssocID="{5248BFC6-30E8-41A5-B8AF-93D986DB88C5}" presName="txShp" presStyleLbl="node1" presStyleIdx="2" presStyleCnt="3" custScaleX="133555" custLinFactNeighborX="6042" custLinFactNeighborY="-119">
        <dgm:presLayoutVars>
          <dgm:bulletEnabled val="1"/>
        </dgm:presLayoutVars>
      </dgm:prSet>
      <dgm:spPr/>
    </dgm:pt>
  </dgm:ptLst>
  <dgm:cxnLst>
    <dgm:cxn modelId="{825B5831-0B41-419E-8A35-1B62E3B70FF2}" srcId="{90830E63-1B13-4811-AFD9-41AC20400670}" destId="{5248BFC6-30E8-41A5-B8AF-93D986DB88C5}" srcOrd="2" destOrd="0" parTransId="{A184EA1C-EC16-421B-A9EF-F8579FD559F0}" sibTransId="{DB8A9535-2F34-4F86-8F82-028135DA7060}"/>
    <dgm:cxn modelId="{ED773562-628B-409C-ACE2-F7EF83647EFE}" srcId="{90830E63-1B13-4811-AFD9-41AC20400670}" destId="{6375598D-D98A-4708-B575-510AD7B5F77D}" srcOrd="1" destOrd="0" parTransId="{EA86F167-B3D6-40CF-870C-D1557D68F43F}" sibTransId="{60796862-F05F-4838-A0C4-95C7417F5368}"/>
    <dgm:cxn modelId="{14366C82-BD00-45F5-8567-BE1C9079BB8A}" type="presOf" srcId="{6375598D-D98A-4708-B575-510AD7B5F77D}" destId="{EA32D61A-EA30-4253-8C5F-CDAF141A5955}" srcOrd="0" destOrd="0" presId="urn:microsoft.com/office/officeart/2005/8/layout/vList3"/>
    <dgm:cxn modelId="{52DE65B7-B2C1-4F44-85F3-3E316408DD59}" srcId="{90830E63-1B13-4811-AFD9-41AC20400670}" destId="{6A6D4091-629A-4075-8F7E-4323B86CD17C}" srcOrd="0" destOrd="0" parTransId="{1D48A598-3EC0-4E93-B48A-BFDF675D17DD}" sibTransId="{EAD25109-9BB5-4B4D-854E-FC1370E8F21B}"/>
    <dgm:cxn modelId="{7408F6C4-DF3F-4401-95FC-513AFFF6E109}" type="presOf" srcId="{5248BFC6-30E8-41A5-B8AF-93D986DB88C5}" destId="{5BF4ED04-8355-403A-9726-E2D8BC3C86AA}" srcOrd="0" destOrd="0" presId="urn:microsoft.com/office/officeart/2005/8/layout/vList3"/>
    <dgm:cxn modelId="{545B64D9-EF0D-4F17-950A-BB4A70715075}" type="presOf" srcId="{6A6D4091-629A-4075-8F7E-4323B86CD17C}" destId="{291328A5-4349-44B9-94DC-D7F37C36DB5B}" srcOrd="0" destOrd="0" presId="urn:microsoft.com/office/officeart/2005/8/layout/vList3"/>
    <dgm:cxn modelId="{31AB38F5-2D05-4F48-A412-701BD0474655}" type="presOf" srcId="{90830E63-1B13-4811-AFD9-41AC20400670}" destId="{DF0C8BAB-D012-4F11-8660-397D1BBF2980}" srcOrd="0" destOrd="0" presId="urn:microsoft.com/office/officeart/2005/8/layout/vList3"/>
    <dgm:cxn modelId="{04B0D1C9-2E3E-4312-85EA-3C37D239A711}" type="presParOf" srcId="{DF0C8BAB-D012-4F11-8660-397D1BBF2980}" destId="{1AF188B3-7BCE-49D7-8713-93B6FAB2AD08}" srcOrd="0" destOrd="0" presId="urn:microsoft.com/office/officeart/2005/8/layout/vList3"/>
    <dgm:cxn modelId="{C24287A4-F4DF-4FEF-A56E-81316E08421A}" type="presParOf" srcId="{1AF188B3-7BCE-49D7-8713-93B6FAB2AD08}" destId="{F58C64EE-EF63-4ED6-835B-D66B7FEEA8A5}" srcOrd="0" destOrd="0" presId="urn:microsoft.com/office/officeart/2005/8/layout/vList3"/>
    <dgm:cxn modelId="{C5938A6A-0CB9-44B0-89C1-E66EBE759F9A}" type="presParOf" srcId="{1AF188B3-7BCE-49D7-8713-93B6FAB2AD08}" destId="{291328A5-4349-44B9-94DC-D7F37C36DB5B}" srcOrd="1" destOrd="0" presId="urn:microsoft.com/office/officeart/2005/8/layout/vList3"/>
    <dgm:cxn modelId="{07B53561-FE12-4A5A-A7EF-4A3254D8A60B}" type="presParOf" srcId="{DF0C8BAB-D012-4F11-8660-397D1BBF2980}" destId="{6B71498A-EF9E-452F-9913-3BA6AC337993}" srcOrd="1" destOrd="0" presId="urn:microsoft.com/office/officeart/2005/8/layout/vList3"/>
    <dgm:cxn modelId="{C1038767-0EE8-4A3F-B020-7D5EC2AD504B}" type="presParOf" srcId="{DF0C8BAB-D012-4F11-8660-397D1BBF2980}" destId="{5EAF074C-FF5C-40FD-AA26-EBB0439A7704}" srcOrd="2" destOrd="0" presId="urn:microsoft.com/office/officeart/2005/8/layout/vList3"/>
    <dgm:cxn modelId="{B23DDF8B-1DF8-400F-A6FC-8030AAC86649}" type="presParOf" srcId="{5EAF074C-FF5C-40FD-AA26-EBB0439A7704}" destId="{4317E2FD-5BC6-4C6E-B632-7A86F8BFD22F}" srcOrd="0" destOrd="0" presId="urn:microsoft.com/office/officeart/2005/8/layout/vList3"/>
    <dgm:cxn modelId="{E4596899-8EFA-4C86-8B8C-99C677E81C76}" type="presParOf" srcId="{5EAF074C-FF5C-40FD-AA26-EBB0439A7704}" destId="{EA32D61A-EA30-4253-8C5F-CDAF141A5955}" srcOrd="1" destOrd="0" presId="urn:microsoft.com/office/officeart/2005/8/layout/vList3"/>
    <dgm:cxn modelId="{26FE263F-1295-4340-B823-EBABBE7E89C9}" type="presParOf" srcId="{DF0C8BAB-D012-4F11-8660-397D1BBF2980}" destId="{B4153F73-C660-4A61-883C-51AECA693C6F}" srcOrd="3" destOrd="0" presId="urn:microsoft.com/office/officeart/2005/8/layout/vList3"/>
    <dgm:cxn modelId="{270384A4-1001-489E-9ED6-E2F0B61CFAAB}" type="presParOf" srcId="{DF0C8BAB-D012-4F11-8660-397D1BBF2980}" destId="{93EDCFBA-C749-434F-8CF3-EE204FAD0655}" srcOrd="4" destOrd="0" presId="urn:microsoft.com/office/officeart/2005/8/layout/vList3"/>
    <dgm:cxn modelId="{2CA2C0AF-6F1E-4DF0-9262-4AD3DBFA8EC7}" type="presParOf" srcId="{93EDCFBA-C749-434F-8CF3-EE204FAD0655}" destId="{B459E987-8BC0-4132-9208-A6A6043B570A}" srcOrd="0" destOrd="0" presId="urn:microsoft.com/office/officeart/2005/8/layout/vList3"/>
    <dgm:cxn modelId="{5C98F0CA-48A0-4DC5-8879-4F480ED671F8}" type="presParOf" srcId="{93EDCFBA-C749-434F-8CF3-EE204FAD0655}" destId="{5BF4ED04-8355-403A-9726-E2D8BC3C86A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902252-A4FB-4DC9-AA84-3C37370DF292}"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s-ES"/>
        </a:p>
      </dgm:t>
    </dgm:pt>
    <dgm:pt modelId="{B7D67C39-AC48-4B88-8026-343D889059E2}">
      <dgm:prSet phldrT="[Texto]" custT="1"/>
      <dgm:spPr/>
      <dgm:t>
        <a:bodyPr/>
        <a:lstStyle/>
        <a:p>
          <a:pPr algn="ctr"/>
          <a:r>
            <a:rPr lang="es-ES" sz="900" dirty="0">
              <a:latin typeface="Swis721 BT" panose="020B0504020202020204" pitchFamily="34" charset="0"/>
            </a:rPr>
            <a:t>La Carrera posee propósitos claros, que plantea a través de la declaración de su misión, visión, objetivos y perfil de egreso, orientando su quehacer académico y formativo, que son conocidos por la comunidad educativa.</a:t>
          </a:r>
        </a:p>
      </dgm:t>
    </dgm:pt>
    <dgm:pt modelId="{621477F4-C31F-43AD-8FE3-E38AFC823857}" type="parTrans" cxnId="{8FA51C18-E4FF-4AB1-8D01-5E207DFCBA15}">
      <dgm:prSet/>
      <dgm:spPr/>
      <dgm:t>
        <a:bodyPr/>
        <a:lstStyle/>
        <a:p>
          <a:endParaRPr lang="es-ES">
            <a:latin typeface="Swis721 BT" panose="020B0504020202020204" pitchFamily="34" charset="0"/>
          </a:endParaRPr>
        </a:p>
      </dgm:t>
    </dgm:pt>
    <dgm:pt modelId="{86A154BC-408B-4CC3-9B55-D16C63074ABB}" type="sibTrans" cxnId="{8FA51C18-E4FF-4AB1-8D01-5E207DFCBA15}">
      <dgm:prSet/>
      <dgm:spPr/>
      <dgm:t>
        <a:bodyPr/>
        <a:lstStyle/>
        <a:p>
          <a:endParaRPr lang="es-ES">
            <a:latin typeface="Swis721 BT" panose="020B0504020202020204" pitchFamily="34" charset="0"/>
          </a:endParaRPr>
        </a:p>
      </dgm:t>
    </dgm:pt>
    <dgm:pt modelId="{5329B807-595B-48FA-AF9C-6E8161333220}">
      <dgm:prSet phldrT="[Texto]" custT="1"/>
      <dgm:spPr/>
      <dgm:t>
        <a:bodyPr/>
        <a:lstStyle/>
        <a:p>
          <a:r>
            <a:rPr lang="es-ES" sz="900" dirty="0">
              <a:latin typeface="Swis721 BT" panose="020B0504020202020204" pitchFamily="34" charset="0"/>
            </a:rPr>
            <a:t>El plan de estudios contempla actividades prácticas en el medio laboral y social, permitiendo una vinculación oportuna con el futuro ocupacional.</a:t>
          </a:r>
        </a:p>
      </dgm:t>
    </dgm:pt>
    <dgm:pt modelId="{A1FC04BF-898C-4521-A845-3DB105BDA801}" type="parTrans" cxnId="{A53802DA-090E-40F2-8526-57D9F9E57E83}">
      <dgm:prSet/>
      <dgm:spPr/>
      <dgm:t>
        <a:bodyPr/>
        <a:lstStyle/>
        <a:p>
          <a:endParaRPr lang="es-ES">
            <a:latin typeface="Swis721 BT" panose="020B0504020202020204" pitchFamily="34" charset="0"/>
          </a:endParaRPr>
        </a:p>
      </dgm:t>
    </dgm:pt>
    <dgm:pt modelId="{7A061C3F-ABFF-4B78-AC76-ADEBFECF6463}" type="sibTrans" cxnId="{A53802DA-090E-40F2-8526-57D9F9E57E83}">
      <dgm:prSet/>
      <dgm:spPr/>
      <dgm:t>
        <a:bodyPr/>
        <a:lstStyle/>
        <a:p>
          <a:endParaRPr lang="es-ES">
            <a:latin typeface="Swis721 BT" panose="020B0504020202020204" pitchFamily="34" charset="0"/>
          </a:endParaRPr>
        </a:p>
      </dgm:t>
    </dgm:pt>
    <dgm:pt modelId="{B13FC090-B2AF-4AF9-8C72-96F77A307DAD}">
      <dgm:prSet phldrT="[Texto]" custT="1"/>
      <dgm:spPr/>
      <dgm:t>
        <a:bodyPr/>
        <a:lstStyle/>
        <a:p>
          <a:r>
            <a:rPr lang="es-ES" sz="900" dirty="0">
              <a:latin typeface="Swis721 BT" panose="020B0504020202020204" pitchFamily="34" charset="0"/>
            </a:rPr>
            <a:t>El plan de estudios está organizado por medio del sistema SCT-Chile, lo que permite la cuantificación y medición de las actividades académicas realizadas por los estudiantes.</a:t>
          </a:r>
        </a:p>
      </dgm:t>
    </dgm:pt>
    <dgm:pt modelId="{BC1EA9A0-B815-4C10-B9D6-2BDE53868786}" type="parTrans" cxnId="{2346BB79-4349-4F38-BA4E-3FEC7F05F99F}">
      <dgm:prSet/>
      <dgm:spPr/>
      <dgm:t>
        <a:bodyPr/>
        <a:lstStyle/>
        <a:p>
          <a:endParaRPr lang="es-ES">
            <a:latin typeface="Swis721 BT" panose="020B0504020202020204" pitchFamily="34" charset="0"/>
          </a:endParaRPr>
        </a:p>
      </dgm:t>
    </dgm:pt>
    <dgm:pt modelId="{6AD79D4F-0E29-4037-9B45-42A1AA58BE02}" type="sibTrans" cxnId="{2346BB79-4349-4F38-BA4E-3FEC7F05F99F}">
      <dgm:prSet/>
      <dgm:spPr/>
      <dgm:t>
        <a:bodyPr/>
        <a:lstStyle/>
        <a:p>
          <a:endParaRPr lang="es-ES">
            <a:latin typeface="Swis721 BT" panose="020B0504020202020204" pitchFamily="34" charset="0"/>
          </a:endParaRPr>
        </a:p>
      </dgm:t>
    </dgm:pt>
    <dgm:pt modelId="{A623B791-0A74-49D4-B937-DBB765FF4ADD}">
      <dgm:prSet phldrT="[Texto]" custT="1"/>
      <dgm:spPr/>
      <dgm:t>
        <a:bodyPr/>
        <a:lstStyle/>
        <a:p>
          <a:r>
            <a:rPr lang="es-ES" sz="900" dirty="0">
              <a:latin typeface="Swis721 BT" panose="020B0504020202020204" pitchFamily="34" charset="0"/>
            </a:rPr>
            <a:t>La Carrera posee mecanismos que permiten conocer los requerimientos del medio, retroalimentar el perfil de egreso, el plan de estudios y la proyección ocupacional de los futuros profesores</a:t>
          </a:r>
        </a:p>
      </dgm:t>
    </dgm:pt>
    <dgm:pt modelId="{C4FBEA5B-C735-4511-B944-74AC502F4952}" type="parTrans" cxnId="{03C130EB-AE8A-4F2F-8E8E-361458AFAFCB}">
      <dgm:prSet/>
      <dgm:spPr/>
      <dgm:t>
        <a:bodyPr/>
        <a:lstStyle/>
        <a:p>
          <a:endParaRPr lang="es-ES">
            <a:latin typeface="Swis721 BT" panose="020B0504020202020204" pitchFamily="34" charset="0"/>
          </a:endParaRPr>
        </a:p>
      </dgm:t>
    </dgm:pt>
    <dgm:pt modelId="{020ABFF3-B77C-48E6-B1AC-014AEB275A9D}" type="sibTrans" cxnId="{03C130EB-AE8A-4F2F-8E8E-361458AFAFCB}">
      <dgm:prSet/>
      <dgm:spPr/>
      <dgm:t>
        <a:bodyPr/>
        <a:lstStyle/>
        <a:p>
          <a:endParaRPr lang="es-ES">
            <a:latin typeface="Swis721 BT" panose="020B0504020202020204" pitchFamily="34" charset="0"/>
          </a:endParaRPr>
        </a:p>
      </dgm:t>
    </dgm:pt>
    <dgm:pt modelId="{EDF3D9D7-7200-4F77-BE15-F38294053C94}">
      <dgm:prSet phldrT="[Texto]" custT="1"/>
      <dgm:spPr/>
      <dgm:t>
        <a:bodyPr/>
        <a:lstStyle/>
        <a:p>
          <a:r>
            <a:rPr lang="es-ES" sz="900" dirty="0">
              <a:latin typeface="Swis721 BT" panose="020B0504020202020204" pitchFamily="34" charset="0"/>
            </a:rPr>
            <a:t>La Carrera cuenta con un modelo de </a:t>
          </a:r>
          <a:r>
            <a:rPr lang="es-ES" sz="900" dirty="0" err="1">
              <a:latin typeface="Swis721 BT" panose="020B0504020202020204" pitchFamily="34" charset="0"/>
            </a:rPr>
            <a:t>VcM</a:t>
          </a:r>
          <a:r>
            <a:rPr lang="es-ES" sz="900" dirty="0">
              <a:latin typeface="Swis721 BT" panose="020B0504020202020204" pitchFamily="34" charset="0"/>
            </a:rPr>
            <a:t> específico para la formación inicial docente elaborado por el FID-UV utilizando criterios de </a:t>
          </a:r>
          <a:r>
            <a:rPr lang="es-ES" sz="900" dirty="0" err="1">
              <a:latin typeface="Swis721 BT" panose="020B0504020202020204" pitchFamily="34" charset="0"/>
            </a:rPr>
            <a:t>bidireccionalidad</a:t>
          </a:r>
          <a:endParaRPr lang="es-ES" sz="900" dirty="0">
            <a:latin typeface="Swis721 BT" panose="020B0504020202020204" pitchFamily="34" charset="0"/>
          </a:endParaRPr>
        </a:p>
      </dgm:t>
    </dgm:pt>
    <dgm:pt modelId="{1000173D-F339-461D-81C5-E695A0DCA166}" type="parTrans" cxnId="{8AF081A3-7F34-4AF4-9205-EE4EA2747BC6}">
      <dgm:prSet/>
      <dgm:spPr/>
      <dgm:t>
        <a:bodyPr/>
        <a:lstStyle/>
        <a:p>
          <a:endParaRPr lang="es-ES">
            <a:latin typeface="Swis721 BT" panose="020B0504020202020204" pitchFamily="34" charset="0"/>
          </a:endParaRPr>
        </a:p>
      </dgm:t>
    </dgm:pt>
    <dgm:pt modelId="{009C2EF2-6D13-462B-B7F3-C300DE8F8C0A}" type="sibTrans" cxnId="{8AF081A3-7F34-4AF4-9205-EE4EA2747BC6}">
      <dgm:prSet/>
      <dgm:spPr/>
      <dgm:t>
        <a:bodyPr/>
        <a:lstStyle/>
        <a:p>
          <a:endParaRPr lang="es-ES">
            <a:latin typeface="Swis721 BT" panose="020B0504020202020204" pitchFamily="34" charset="0"/>
          </a:endParaRPr>
        </a:p>
      </dgm:t>
    </dgm:pt>
    <dgm:pt modelId="{6EB4E5D3-B078-4998-83D4-28971B934A28}">
      <dgm:prSet/>
      <dgm:spPr/>
      <dgm:t>
        <a:bodyPr/>
        <a:lstStyle/>
        <a:p>
          <a:pPr algn="l"/>
          <a:endParaRPr lang="es-ES" sz="2300">
            <a:latin typeface="Swis721 BT" panose="020B0504020202020204" pitchFamily="34" charset="0"/>
          </a:endParaRPr>
        </a:p>
      </dgm:t>
    </dgm:pt>
    <dgm:pt modelId="{A02DB441-CDF8-4C3F-B415-698723401B13}" type="parTrans" cxnId="{744AE928-250C-49E4-943E-C67F720FF251}">
      <dgm:prSet/>
      <dgm:spPr/>
      <dgm:t>
        <a:bodyPr/>
        <a:lstStyle/>
        <a:p>
          <a:endParaRPr lang="es-ES">
            <a:latin typeface="Swis721 BT" panose="020B0504020202020204" pitchFamily="34" charset="0"/>
          </a:endParaRPr>
        </a:p>
      </dgm:t>
    </dgm:pt>
    <dgm:pt modelId="{950853BB-A6A8-4CDD-84B4-0C50497B28A4}" type="sibTrans" cxnId="{744AE928-250C-49E4-943E-C67F720FF251}">
      <dgm:prSet/>
      <dgm:spPr/>
      <dgm:t>
        <a:bodyPr/>
        <a:lstStyle/>
        <a:p>
          <a:endParaRPr lang="es-ES">
            <a:latin typeface="Swis721 BT" panose="020B0504020202020204" pitchFamily="34" charset="0"/>
          </a:endParaRPr>
        </a:p>
      </dgm:t>
    </dgm:pt>
    <dgm:pt modelId="{E5BD15DF-3241-4565-B98A-1E276087AFBE}">
      <dgm:prSet/>
      <dgm:spPr/>
      <dgm:t>
        <a:bodyPr/>
        <a:lstStyle/>
        <a:p>
          <a:endParaRPr lang="es-ES">
            <a:latin typeface="Swis721 BT" panose="020B0504020202020204" pitchFamily="34" charset="0"/>
          </a:endParaRPr>
        </a:p>
      </dgm:t>
    </dgm:pt>
    <dgm:pt modelId="{EA996680-AA81-4439-BE35-99BFC993DAF7}" type="parTrans" cxnId="{A90B5D34-4F03-4509-B63F-8F2A1FEB2B81}">
      <dgm:prSet/>
      <dgm:spPr/>
      <dgm:t>
        <a:bodyPr/>
        <a:lstStyle/>
        <a:p>
          <a:endParaRPr lang="es-ES">
            <a:latin typeface="Swis721 BT" panose="020B0504020202020204" pitchFamily="34" charset="0"/>
          </a:endParaRPr>
        </a:p>
      </dgm:t>
    </dgm:pt>
    <dgm:pt modelId="{13A57BE7-A465-4B75-8BA8-90AAF62D9D5D}" type="sibTrans" cxnId="{A90B5D34-4F03-4509-B63F-8F2A1FEB2B81}">
      <dgm:prSet/>
      <dgm:spPr/>
      <dgm:t>
        <a:bodyPr/>
        <a:lstStyle/>
        <a:p>
          <a:endParaRPr lang="es-ES">
            <a:latin typeface="Swis721 BT" panose="020B0504020202020204" pitchFamily="34" charset="0"/>
          </a:endParaRPr>
        </a:p>
      </dgm:t>
    </dgm:pt>
    <dgm:pt modelId="{A0D40A53-99E8-4DB8-8BA0-725BCA9D3766}">
      <dgm:prSet/>
      <dgm:spPr/>
      <dgm:t>
        <a:bodyPr/>
        <a:lstStyle/>
        <a:p>
          <a:endParaRPr lang="es-ES">
            <a:latin typeface="Swis721 BT" panose="020B0504020202020204" pitchFamily="34" charset="0"/>
          </a:endParaRPr>
        </a:p>
      </dgm:t>
    </dgm:pt>
    <dgm:pt modelId="{A41B526D-0845-4392-A86D-DC89094D86A1}" type="parTrans" cxnId="{3CF86C66-67C1-4221-BC89-C1DE534FED0B}">
      <dgm:prSet/>
      <dgm:spPr/>
      <dgm:t>
        <a:bodyPr/>
        <a:lstStyle/>
        <a:p>
          <a:endParaRPr lang="es-ES">
            <a:latin typeface="Swis721 BT" panose="020B0504020202020204" pitchFamily="34" charset="0"/>
          </a:endParaRPr>
        </a:p>
      </dgm:t>
    </dgm:pt>
    <dgm:pt modelId="{417518BE-2D59-4337-9F1F-ED0F0C7327E4}" type="sibTrans" cxnId="{3CF86C66-67C1-4221-BC89-C1DE534FED0B}">
      <dgm:prSet/>
      <dgm:spPr/>
      <dgm:t>
        <a:bodyPr/>
        <a:lstStyle/>
        <a:p>
          <a:endParaRPr lang="es-ES">
            <a:latin typeface="Swis721 BT" panose="020B0504020202020204" pitchFamily="34" charset="0"/>
          </a:endParaRPr>
        </a:p>
      </dgm:t>
    </dgm:pt>
    <dgm:pt modelId="{0289DC57-5E5D-4205-A07A-59AD0746FAD9}">
      <dgm:prSet/>
      <dgm:spPr/>
      <dgm:t>
        <a:bodyPr/>
        <a:lstStyle/>
        <a:p>
          <a:endParaRPr lang="es-ES">
            <a:latin typeface="Swis721 BT" panose="020B0504020202020204" pitchFamily="34" charset="0"/>
          </a:endParaRPr>
        </a:p>
      </dgm:t>
    </dgm:pt>
    <dgm:pt modelId="{0DC1E110-1C3C-490A-B32A-86316EBAF744}" type="parTrans" cxnId="{57A76EE8-BDC9-4779-BEBB-D8FF343A63AD}">
      <dgm:prSet/>
      <dgm:spPr/>
      <dgm:t>
        <a:bodyPr/>
        <a:lstStyle/>
        <a:p>
          <a:endParaRPr lang="es-ES">
            <a:latin typeface="Swis721 BT" panose="020B0504020202020204" pitchFamily="34" charset="0"/>
          </a:endParaRPr>
        </a:p>
      </dgm:t>
    </dgm:pt>
    <dgm:pt modelId="{D8717A15-74CF-4B4E-83D0-D4DC8248D075}" type="sibTrans" cxnId="{57A76EE8-BDC9-4779-BEBB-D8FF343A63AD}">
      <dgm:prSet/>
      <dgm:spPr/>
      <dgm:t>
        <a:bodyPr/>
        <a:lstStyle/>
        <a:p>
          <a:endParaRPr lang="es-ES">
            <a:latin typeface="Swis721 BT" panose="020B0504020202020204" pitchFamily="34" charset="0"/>
          </a:endParaRPr>
        </a:p>
      </dgm:t>
    </dgm:pt>
    <dgm:pt modelId="{41CE2B54-8D16-4D81-87F9-1CAA7164CB20}">
      <dgm:prSet/>
      <dgm:spPr/>
      <dgm:t>
        <a:bodyPr/>
        <a:lstStyle/>
        <a:p>
          <a:endParaRPr lang="es-ES">
            <a:latin typeface="Swis721 BT" panose="020B0504020202020204" pitchFamily="34" charset="0"/>
          </a:endParaRPr>
        </a:p>
      </dgm:t>
    </dgm:pt>
    <dgm:pt modelId="{7EE4B474-5CB7-4CB5-AB48-48EBBB224B65}" type="parTrans" cxnId="{C319ACAE-FDF8-461B-B7CB-D1426C7CE5A0}">
      <dgm:prSet/>
      <dgm:spPr/>
      <dgm:t>
        <a:bodyPr/>
        <a:lstStyle/>
        <a:p>
          <a:endParaRPr lang="es-ES">
            <a:latin typeface="Swis721 BT" panose="020B0504020202020204" pitchFamily="34" charset="0"/>
          </a:endParaRPr>
        </a:p>
      </dgm:t>
    </dgm:pt>
    <dgm:pt modelId="{2A561669-8D27-40ED-9189-988849516CCF}" type="sibTrans" cxnId="{C319ACAE-FDF8-461B-B7CB-D1426C7CE5A0}">
      <dgm:prSet/>
      <dgm:spPr/>
      <dgm:t>
        <a:bodyPr/>
        <a:lstStyle/>
        <a:p>
          <a:endParaRPr lang="es-ES">
            <a:latin typeface="Swis721 BT" panose="020B0504020202020204" pitchFamily="34" charset="0"/>
          </a:endParaRPr>
        </a:p>
      </dgm:t>
    </dgm:pt>
    <dgm:pt modelId="{436BCDBB-CD71-4162-859A-2B14F9F5B791}">
      <dgm:prSet/>
      <dgm:spPr/>
      <dgm:t>
        <a:bodyPr/>
        <a:lstStyle/>
        <a:p>
          <a:endParaRPr lang="es-ES">
            <a:latin typeface="Swis721 BT" panose="020B0504020202020204" pitchFamily="34" charset="0"/>
          </a:endParaRPr>
        </a:p>
      </dgm:t>
    </dgm:pt>
    <dgm:pt modelId="{4DB88A3E-D40D-48E0-929F-71FB0AF74AF2}" type="parTrans" cxnId="{8BF4FE71-808F-4DC0-900E-FDD1CCA2E4EB}">
      <dgm:prSet/>
      <dgm:spPr/>
      <dgm:t>
        <a:bodyPr/>
        <a:lstStyle/>
        <a:p>
          <a:endParaRPr lang="es-ES"/>
        </a:p>
      </dgm:t>
    </dgm:pt>
    <dgm:pt modelId="{7005C9A0-E924-46B9-BC24-24EDD4BF85D9}" type="sibTrans" cxnId="{8BF4FE71-808F-4DC0-900E-FDD1CCA2E4EB}">
      <dgm:prSet/>
      <dgm:spPr/>
      <dgm:t>
        <a:bodyPr/>
        <a:lstStyle/>
        <a:p>
          <a:endParaRPr lang="es-ES"/>
        </a:p>
      </dgm:t>
    </dgm:pt>
    <dgm:pt modelId="{9489C185-0654-424F-905E-90908724732B}" type="pres">
      <dgm:prSet presAssocID="{34902252-A4FB-4DC9-AA84-3C37370DF292}" presName="diagram" presStyleCnt="0">
        <dgm:presLayoutVars>
          <dgm:dir/>
          <dgm:resizeHandles val="exact"/>
        </dgm:presLayoutVars>
      </dgm:prSet>
      <dgm:spPr/>
    </dgm:pt>
    <dgm:pt modelId="{C152C511-9590-45C6-A916-09F7B47FDD7E}" type="pres">
      <dgm:prSet presAssocID="{B7D67C39-AC48-4B88-8026-343D889059E2}" presName="node" presStyleLbl="node1" presStyleIdx="0" presStyleCnt="10">
        <dgm:presLayoutVars>
          <dgm:bulletEnabled val="1"/>
        </dgm:presLayoutVars>
      </dgm:prSet>
      <dgm:spPr/>
    </dgm:pt>
    <dgm:pt modelId="{4D42F132-88AB-4D19-B7FD-8D72582D12DD}" type="pres">
      <dgm:prSet presAssocID="{86A154BC-408B-4CC3-9B55-D16C63074ABB}" presName="sibTrans" presStyleCnt="0"/>
      <dgm:spPr/>
    </dgm:pt>
    <dgm:pt modelId="{ED9A742D-6AB2-4E8A-96EF-21E462FD5D7E}" type="pres">
      <dgm:prSet presAssocID="{E5BD15DF-3241-4565-B98A-1E276087AFBE}" presName="node" presStyleLbl="node1" presStyleIdx="1" presStyleCnt="10">
        <dgm:presLayoutVars>
          <dgm:bulletEnabled val="1"/>
        </dgm:presLayoutVars>
      </dgm:prSet>
      <dgm:spPr/>
    </dgm:pt>
    <dgm:pt modelId="{BB0B7FA1-274D-4E68-A1EC-54F98800277E}" type="pres">
      <dgm:prSet presAssocID="{13A57BE7-A465-4B75-8BA8-90AAF62D9D5D}" presName="sibTrans" presStyleCnt="0"/>
      <dgm:spPr/>
    </dgm:pt>
    <dgm:pt modelId="{6CE6D60B-15EF-4333-8D0B-E0C78AA12E8B}" type="pres">
      <dgm:prSet presAssocID="{A0D40A53-99E8-4DB8-8BA0-725BCA9D3766}" presName="node" presStyleLbl="node1" presStyleIdx="2" presStyleCnt="10">
        <dgm:presLayoutVars>
          <dgm:bulletEnabled val="1"/>
        </dgm:presLayoutVars>
      </dgm:prSet>
      <dgm:spPr/>
    </dgm:pt>
    <dgm:pt modelId="{F06E7A14-4958-428E-ACD4-2156B95C51C6}" type="pres">
      <dgm:prSet presAssocID="{417518BE-2D59-4337-9F1F-ED0F0C7327E4}" presName="sibTrans" presStyleCnt="0"/>
      <dgm:spPr/>
    </dgm:pt>
    <dgm:pt modelId="{14C23A1F-6E4C-4CFC-9919-C388FAF4E086}" type="pres">
      <dgm:prSet presAssocID="{0289DC57-5E5D-4205-A07A-59AD0746FAD9}" presName="node" presStyleLbl="node1" presStyleIdx="3" presStyleCnt="10">
        <dgm:presLayoutVars>
          <dgm:bulletEnabled val="1"/>
        </dgm:presLayoutVars>
      </dgm:prSet>
      <dgm:spPr/>
    </dgm:pt>
    <dgm:pt modelId="{589BE732-9458-4629-A92A-5833BC56109B}" type="pres">
      <dgm:prSet presAssocID="{D8717A15-74CF-4B4E-83D0-D4DC8248D075}" presName="sibTrans" presStyleCnt="0"/>
      <dgm:spPr/>
    </dgm:pt>
    <dgm:pt modelId="{D0612AA0-9D0E-4251-832E-4DBF8C56D84B}" type="pres">
      <dgm:prSet presAssocID="{41CE2B54-8D16-4D81-87F9-1CAA7164CB20}" presName="node" presStyleLbl="node1" presStyleIdx="4" presStyleCnt="10">
        <dgm:presLayoutVars>
          <dgm:bulletEnabled val="1"/>
        </dgm:presLayoutVars>
      </dgm:prSet>
      <dgm:spPr/>
    </dgm:pt>
    <dgm:pt modelId="{C44BF3B7-51D0-46EC-8D56-BFAECD54E622}" type="pres">
      <dgm:prSet presAssocID="{2A561669-8D27-40ED-9189-988849516CCF}" presName="sibTrans" presStyleCnt="0"/>
      <dgm:spPr/>
    </dgm:pt>
    <dgm:pt modelId="{C7817D48-E03F-4725-BF77-9F552D7DBE98}" type="pres">
      <dgm:prSet presAssocID="{5329B807-595B-48FA-AF9C-6E8161333220}" presName="node" presStyleLbl="node1" presStyleIdx="5" presStyleCnt="10">
        <dgm:presLayoutVars>
          <dgm:bulletEnabled val="1"/>
        </dgm:presLayoutVars>
      </dgm:prSet>
      <dgm:spPr/>
    </dgm:pt>
    <dgm:pt modelId="{6D1EFFF9-C75D-4904-8F3A-AB60A0FA8AE7}" type="pres">
      <dgm:prSet presAssocID="{7A061C3F-ABFF-4B78-AC76-ADEBFECF6463}" presName="sibTrans" presStyleCnt="0"/>
      <dgm:spPr/>
    </dgm:pt>
    <dgm:pt modelId="{FC415A07-743C-4C10-81E5-0785568C9EC4}" type="pres">
      <dgm:prSet presAssocID="{B13FC090-B2AF-4AF9-8C72-96F77A307DAD}" presName="node" presStyleLbl="node1" presStyleIdx="6" presStyleCnt="10">
        <dgm:presLayoutVars>
          <dgm:bulletEnabled val="1"/>
        </dgm:presLayoutVars>
      </dgm:prSet>
      <dgm:spPr/>
    </dgm:pt>
    <dgm:pt modelId="{13A51668-3976-429B-9001-9A59ACD2C0E7}" type="pres">
      <dgm:prSet presAssocID="{6AD79D4F-0E29-4037-9B45-42A1AA58BE02}" presName="sibTrans" presStyleCnt="0"/>
      <dgm:spPr/>
    </dgm:pt>
    <dgm:pt modelId="{3F05C08E-C724-4C13-B80A-94E6D05622BE}" type="pres">
      <dgm:prSet presAssocID="{A623B791-0A74-49D4-B937-DBB765FF4ADD}" presName="node" presStyleLbl="node1" presStyleIdx="7" presStyleCnt="10">
        <dgm:presLayoutVars>
          <dgm:bulletEnabled val="1"/>
        </dgm:presLayoutVars>
      </dgm:prSet>
      <dgm:spPr/>
    </dgm:pt>
    <dgm:pt modelId="{3094FEBC-8FF3-47F8-86B3-5C29BB0690A7}" type="pres">
      <dgm:prSet presAssocID="{020ABFF3-B77C-48E6-B1AC-014AEB275A9D}" presName="sibTrans" presStyleCnt="0"/>
      <dgm:spPr/>
    </dgm:pt>
    <dgm:pt modelId="{D3112826-7499-4A3F-A8C1-2A1807E2E19E}" type="pres">
      <dgm:prSet presAssocID="{EDF3D9D7-7200-4F77-BE15-F38294053C94}" presName="node" presStyleLbl="node1" presStyleIdx="8" presStyleCnt="10">
        <dgm:presLayoutVars>
          <dgm:bulletEnabled val="1"/>
        </dgm:presLayoutVars>
      </dgm:prSet>
      <dgm:spPr/>
    </dgm:pt>
    <dgm:pt modelId="{ACAB960F-8932-4112-A089-291329C0C0D6}" type="pres">
      <dgm:prSet presAssocID="{009C2EF2-6D13-462B-B7F3-C300DE8F8C0A}" presName="sibTrans" presStyleCnt="0"/>
      <dgm:spPr/>
    </dgm:pt>
    <dgm:pt modelId="{0068EC5D-24DD-40D6-8314-DD8853A68B98}" type="pres">
      <dgm:prSet presAssocID="{436BCDBB-CD71-4162-859A-2B14F9F5B791}" presName="node" presStyleLbl="node1" presStyleIdx="9" presStyleCnt="10">
        <dgm:presLayoutVars>
          <dgm:bulletEnabled val="1"/>
        </dgm:presLayoutVars>
      </dgm:prSet>
      <dgm:spPr/>
    </dgm:pt>
  </dgm:ptLst>
  <dgm:cxnLst>
    <dgm:cxn modelId="{6EA99D05-0099-4004-931C-A85F04FD7A6F}" type="presOf" srcId="{5329B807-595B-48FA-AF9C-6E8161333220}" destId="{C7817D48-E03F-4725-BF77-9F552D7DBE98}" srcOrd="0" destOrd="0" presId="urn:microsoft.com/office/officeart/2005/8/layout/default"/>
    <dgm:cxn modelId="{8396AD15-D4DA-404D-9F90-5DB946361A81}" type="presOf" srcId="{E5BD15DF-3241-4565-B98A-1E276087AFBE}" destId="{ED9A742D-6AB2-4E8A-96EF-21E462FD5D7E}" srcOrd="0" destOrd="0" presId="urn:microsoft.com/office/officeart/2005/8/layout/default"/>
    <dgm:cxn modelId="{8FA51C18-E4FF-4AB1-8D01-5E207DFCBA15}" srcId="{34902252-A4FB-4DC9-AA84-3C37370DF292}" destId="{B7D67C39-AC48-4B88-8026-343D889059E2}" srcOrd="0" destOrd="0" parTransId="{621477F4-C31F-43AD-8FE3-E38AFC823857}" sibTransId="{86A154BC-408B-4CC3-9B55-D16C63074ABB}"/>
    <dgm:cxn modelId="{15753C1C-B162-4552-A794-45F4F4BD7478}" type="presOf" srcId="{A623B791-0A74-49D4-B937-DBB765FF4ADD}" destId="{3F05C08E-C724-4C13-B80A-94E6D05622BE}" srcOrd="0" destOrd="0" presId="urn:microsoft.com/office/officeart/2005/8/layout/default"/>
    <dgm:cxn modelId="{673C7B26-6CED-4A0C-9978-E503286740F9}" type="presOf" srcId="{0289DC57-5E5D-4205-A07A-59AD0746FAD9}" destId="{14C23A1F-6E4C-4CFC-9919-C388FAF4E086}" srcOrd="0" destOrd="0" presId="urn:microsoft.com/office/officeart/2005/8/layout/default"/>
    <dgm:cxn modelId="{744AE928-250C-49E4-943E-C67F720FF251}" srcId="{B7D67C39-AC48-4B88-8026-343D889059E2}" destId="{6EB4E5D3-B078-4998-83D4-28971B934A28}" srcOrd="0" destOrd="0" parTransId="{A02DB441-CDF8-4C3F-B415-698723401B13}" sibTransId="{950853BB-A6A8-4CDD-84B4-0C50497B28A4}"/>
    <dgm:cxn modelId="{7F4D2932-7EB3-425D-B7EE-73EF2AEDF2D5}" type="presOf" srcId="{B7D67C39-AC48-4B88-8026-343D889059E2}" destId="{C152C511-9590-45C6-A916-09F7B47FDD7E}" srcOrd="0" destOrd="0" presId="urn:microsoft.com/office/officeart/2005/8/layout/default"/>
    <dgm:cxn modelId="{A90B5D34-4F03-4509-B63F-8F2A1FEB2B81}" srcId="{34902252-A4FB-4DC9-AA84-3C37370DF292}" destId="{E5BD15DF-3241-4565-B98A-1E276087AFBE}" srcOrd="1" destOrd="0" parTransId="{EA996680-AA81-4439-BE35-99BFC993DAF7}" sibTransId="{13A57BE7-A465-4B75-8BA8-90AAF62D9D5D}"/>
    <dgm:cxn modelId="{3CF86C66-67C1-4221-BC89-C1DE534FED0B}" srcId="{34902252-A4FB-4DC9-AA84-3C37370DF292}" destId="{A0D40A53-99E8-4DB8-8BA0-725BCA9D3766}" srcOrd="2" destOrd="0" parTransId="{A41B526D-0845-4392-A86D-DC89094D86A1}" sibTransId="{417518BE-2D59-4337-9F1F-ED0F0C7327E4}"/>
    <dgm:cxn modelId="{12ADCA4D-5FD2-4B71-8872-45825B8EC20D}" type="presOf" srcId="{EDF3D9D7-7200-4F77-BE15-F38294053C94}" destId="{D3112826-7499-4A3F-A8C1-2A1807E2E19E}" srcOrd="0" destOrd="0" presId="urn:microsoft.com/office/officeart/2005/8/layout/default"/>
    <dgm:cxn modelId="{8BF4FE71-808F-4DC0-900E-FDD1CCA2E4EB}" srcId="{34902252-A4FB-4DC9-AA84-3C37370DF292}" destId="{436BCDBB-CD71-4162-859A-2B14F9F5B791}" srcOrd="9" destOrd="0" parTransId="{4DB88A3E-D40D-48E0-929F-71FB0AF74AF2}" sibTransId="{7005C9A0-E924-46B9-BC24-24EDD4BF85D9}"/>
    <dgm:cxn modelId="{2E803574-6B7A-42D8-8040-BE7B1F03FD56}" type="presOf" srcId="{6EB4E5D3-B078-4998-83D4-28971B934A28}" destId="{C152C511-9590-45C6-A916-09F7B47FDD7E}" srcOrd="0" destOrd="1" presId="urn:microsoft.com/office/officeart/2005/8/layout/default"/>
    <dgm:cxn modelId="{2346BB79-4349-4F38-BA4E-3FEC7F05F99F}" srcId="{34902252-A4FB-4DC9-AA84-3C37370DF292}" destId="{B13FC090-B2AF-4AF9-8C72-96F77A307DAD}" srcOrd="6" destOrd="0" parTransId="{BC1EA9A0-B815-4C10-B9D6-2BDE53868786}" sibTransId="{6AD79D4F-0E29-4037-9B45-42A1AA58BE02}"/>
    <dgm:cxn modelId="{9F216C82-E9BF-4351-8C37-142D98370F63}" type="presOf" srcId="{34902252-A4FB-4DC9-AA84-3C37370DF292}" destId="{9489C185-0654-424F-905E-90908724732B}" srcOrd="0" destOrd="0" presId="urn:microsoft.com/office/officeart/2005/8/layout/default"/>
    <dgm:cxn modelId="{8AF081A3-7F34-4AF4-9205-EE4EA2747BC6}" srcId="{34902252-A4FB-4DC9-AA84-3C37370DF292}" destId="{EDF3D9D7-7200-4F77-BE15-F38294053C94}" srcOrd="8" destOrd="0" parTransId="{1000173D-F339-461D-81C5-E695A0DCA166}" sibTransId="{009C2EF2-6D13-462B-B7F3-C300DE8F8C0A}"/>
    <dgm:cxn modelId="{C319ACAE-FDF8-461B-B7CB-D1426C7CE5A0}" srcId="{34902252-A4FB-4DC9-AA84-3C37370DF292}" destId="{41CE2B54-8D16-4D81-87F9-1CAA7164CB20}" srcOrd="4" destOrd="0" parTransId="{7EE4B474-5CB7-4CB5-AB48-48EBBB224B65}" sibTransId="{2A561669-8D27-40ED-9189-988849516CCF}"/>
    <dgm:cxn modelId="{A79C01C0-3840-4C54-9C2A-C7B681E77A6C}" type="presOf" srcId="{41CE2B54-8D16-4D81-87F9-1CAA7164CB20}" destId="{D0612AA0-9D0E-4251-832E-4DBF8C56D84B}" srcOrd="0" destOrd="0" presId="urn:microsoft.com/office/officeart/2005/8/layout/default"/>
    <dgm:cxn modelId="{A40CD5C9-6735-4504-9541-9EE36BCAE57B}" type="presOf" srcId="{436BCDBB-CD71-4162-859A-2B14F9F5B791}" destId="{0068EC5D-24DD-40D6-8314-DD8853A68B98}" srcOrd="0" destOrd="0" presId="urn:microsoft.com/office/officeart/2005/8/layout/default"/>
    <dgm:cxn modelId="{972097D4-6D0F-44CA-A9B8-0EC94F72A939}" type="presOf" srcId="{A0D40A53-99E8-4DB8-8BA0-725BCA9D3766}" destId="{6CE6D60B-15EF-4333-8D0B-E0C78AA12E8B}" srcOrd="0" destOrd="0" presId="urn:microsoft.com/office/officeart/2005/8/layout/default"/>
    <dgm:cxn modelId="{A53802DA-090E-40F2-8526-57D9F9E57E83}" srcId="{34902252-A4FB-4DC9-AA84-3C37370DF292}" destId="{5329B807-595B-48FA-AF9C-6E8161333220}" srcOrd="5" destOrd="0" parTransId="{A1FC04BF-898C-4521-A845-3DB105BDA801}" sibTransId="{7A061C3F-ABFF-4B78-AC76-ADEBFECF6463}"/>
    <dgm:cxn modelId="{53FE88DC-BCA5-4186-A829-E2B1171307FD}" type="presOf" srcId="{B13FC090-B2AF-4AF9-8C72-96F77A307DAD}" destId="{FC415A07-743C-4C10-81E5-0785568C9EC4}" srcOrd="0" destOrd="0" presId="urn:microsoft.com/office/officeart/2005/8/layout/default"/>
    <dgm:cxn modelId="{57A76EE8-BDC9-4779-BEBB-D8FF343A63AD}" srcId="{34902252-A4FB-4DC9-AA84-3C37370DF292}" destId="{0289DC57-5E5D-4205-A07A-59AD0746FAD9}" srcOrd="3" destOrd="0" parTransId="{0DC1E110-1C3C-490A-B32A-86316EBAF744}" sibTransId="{D8717A15-74CF-4B4E-83D0-D4DC8248D075}"/>
    <dgm:cxn modelId="{03C130EB-AE8A-4F2F-8E8E-361458AFAFCB}" srcId="{34902252-A4FB-4DC9-AA84-3C37370DF292}" destId="{A623B791-0A74-49D4-B937-DBB765FF4ADD}" srcOrd="7" destOrd="0" parTransId="{C4FBEA5B-C735-4511-B944-74AC502F4952}" sibTransId="{020ABFF3-B77C-48E6-B1AC-014AEB275A9D}"/>
    <dgm:cxn modelId="{FF6251C8-E01B-47E5-8257-6732247508FC}" type="presParOf" srcId="{9489C185-0654-424F-905E-90908724732B}" destId="{C152C511-9590-45C6-A916-09F7B47FDD7E}" srcOrd="0" destOrd="0" presId="urn:microsoft.com/office/officeart/2005/8/layout/default"/>
    <dgm:cxn modelId="{2B4107F1-A1EC-4FB4-A921-6CF34BEAC927}" type="presParOf" srcId="{9489C185-0654-424F-905E-90908724732B}" destId="{4D42F132-88AB-4D19-B7FD-8D72582D12DD}" srcOrd="1" destOrd="0" presId="urn:microsoft.com/office/officeart/2005/8/layout/default"/>
    <dgm:cxn modelId="{E77E5CEE-7539-474C-8202-91B462E5E7A8}" type="presParOf" srcId="{9489C185-0654-424F-905E-90908724732B}" destId="{ED9A742D-6AB2-4E8A-96EF-21E462FD5D7E}" srcOrd="2" destOrd="0" presId="urn:microsoft.com/office/officeart/2005/8/layout/default"/>
    <dgm:cxn modelId="{F748023A-2617-4FAA-9B43-62557F26C7DB}" type="presParOf" srcId="{9489C185-0654-424F-905E-90908724732B}" destId="{BB0B7FA1-274D-4E68-A1EC-54F98800277E}" srcOrd="3" destOrd="0" presId="urn:microsoft.com/office/officeart/2005/8/layout/default"/>
    <dgm:cxn modelId="{A56BC9B3-BF00-4C5F-97E8-C7BE3A218610}" type="presParOf" srcId="{9489C185-0654-424F-905E-90908724732B}" destId="{6CE6D60B-15EF-4333-8D0B-E0C78AA12E8B}" srcOrd="4" destOrd="0" presId="urn:microsoft.com/office/officeart/2005/8/layout/default"/>
    <dgm:cxn modelId="{ADA5D692-C767-4126-B1AE-0B421291A908}" type="presParOf" srcId="{9489C185-0654-424F-905E-90908724732B}" destId="{F06E7A14-4958-428E-ACD4-2156B95C51C6}" srcOrd="5" destOrd="0" presId="urn:microsoft.com/office/officeart/2005/8/layout/default"/>
    <dgm:cxn modelId="{758B665A-C303-4C95-9AE1-AC48328BAAD8}" type="presParOf" srcId="{9489C185-0654-424F-905E-90908724732B}" destId="{14C23A1F-6E4C-4CFC-9919-C388FAF4E086}" srcOrd="6" destOrd="0" presId="urn:microsoft.com/office/officeart/2005/8/layout/default"/>
    <dgm:cxn modelId="{7EFE8D60-2B00-4A3B-B468-6DA7618C674F}" type="presParOf" srcId="{9489C185-0654-424F-905E-90908724732B}" destId="{589BE732-9458-4629-A92A-5833BC56109B}" srcOrd="7" destOrd="0" presId="urn:microsoft.com/office/officeart/2005/8/layout/default"/>
    <dgm:cxn modelId="{C67139BA-492D-4C4C-B1AB-706233A990F2}" type="presParOf" srcId="{9489C185-0654-424F-905E-90908724732B}" destId="{D0612AA0-9D0E-4251-832E-4DBF8C56D84B}" srcOrd="8" destOrd="0" presId="urn:microsoft.com/office/officeart/2005/8/layout/default"/>
    <dgm:cxn modelId="{2FDED0DC-2203-4235-AC94-568AFEDB3657}" type="presParOf" srcId="{9489C185-0654-424F-905E-90908724732B}" destId="{C44BF3B7-51D0-46EC-8D56-BFAECD54E622}" srcOrd="9" destOrd="0" presId="urn:microsoft.com/office/officeart/2005/8/layout/default"/>
    <dgm:cxn modelId="{95AAAF83-E7C4-4B3F-89D1-CC041C1C7ABE}" type="presParOf" srcId="{9489C185-0654-424F-905E-90908724732B}" destId="{C7817D48-E03F-4725-BF77-9F552D7DBE98}" srcOrd="10" destOrd="0" presId="urn:microsoft.com/office/officeart/2005/8/layout/default"/>
    <dgm:cxn modelId="{A3D723D4-D2F4-464B-8F91-7EB8CD9FBCE5}" type="presParOf" srcId="{9489C185-0654-424F-905E-90908724732B}" destId="{6D1EFFF9-C75D-4904-8F3A-AB60A0FA8AE7}" srcOrd="11" destOrd="0" presId="urn:microsoft.com/office/officeart/2005/8/layout/default"/>
    <dgm:cxn modelId="{CFB70248-DFD0-4B1D-B56A-560B2F8DE260}" type="presParOf" srcId="{9489C185-0654-424F-905E-90908724732B}" destId="{FC415A07-743C-4C10-81E5-0785568C9EC4}" srcOrd="12" destOrd="0" presId="urn:microsoft.com/office/officeart/2005/8/layout/default"/>
    <dgm:cxn modelId="{CFA4A565-37E7-4791-8F6C-523D34235C47}" type="presParOf" srcId="{9489C185-0654-424F-905E-90908724732B}" destId="{13A51668-3976-429B-9001-9A59ACD2C0E7}" srcOrd="13" destOrd="0" presId="urn:microsoft.com/office/officeart/2005/8/layout/default"/>
    <dgm:cxn modelId="{3C9329E9-DAE6-4472-8CF7-40095ADF7065}" type="presParOf" srcId="{9489C185-0654-424F-905E-90908724732B}" destId="{3F05C08E-C724-4C13-B80A-94E6D05622BE}" srcOrd="14" destOrd="0" presId="urn:microsoft.com/office/officeart/2005/8/layout/default"/>
    <dgm:cxn modelId="{15DE2A37-105A-4BF6-B310-CC70F043A72C}" type="presParOf" srcId="{9489C185-0654-424F-905E-90908724732B}" destId="{3094FEBC-8FF3-47F8-86B3-5C29BB0690A7}" srcOrd="15" destOrd="0" presId="urn:microsoft.com/office/officeart/2005/8/layout/default"/>
    <dgm:cxn modelId="{D2C679C3-BBD4-4DAB-993D-4E68376FE2F8}" type="presParOf" srcId="{9489C185-0654-424F-905E-90908724732B}" destId="{D3112826-7499-4A3F-A8C1-2A1807E2E19E}" srcOrd="16" destOrd="0" presId="urn:microsoft.com/office/officeart/2005/8/layout/default"/>
    <dgm:cxn modelId="{30A28D9E-6F68-4CF9-806B-6DFFCB7F1CAD}" type="presParOf" srcId="{9489C185-0654-424F-905E-90908724732B}" destId="{ACAB960F-8932-4112-A089-291329C0C0D6}" srcOrd="17" destOrd="0" presId="urn:microsoft.com/office/officeart/2005/8/layout/default"/>
    <dgm:cxn modelId="{59E42195-8EF1-4001-8F75-9E1770498362}" type="presParOf" srcId="{9489C185-0654-424F-905E-90908724732B}" destId="{0068EC5D-24DD-40D6-8314-DD8853A68B98}"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9DA4DD-49D6-4FBD-A802-E73FE4CE88E6}" type="doc">
      <dgm:prSet loTypeId="urn:microsoft.com/office/officeart/2005/8/layout/hList2" loCatId="list" qsTypeId="urn:microsoft.com/office/officeart/2005/8/quickstyle/simple1" qsCatId="simple" csTypeId="urn:microsoft.com/office/officeart/2005/8/colors/accent1_3" csCatId="accent1" phldr="1"/>
      <dgm:spPr/>
      <dgm:t>
        <a:bodyPr/>
        <a:lstStyle/>
        <a:p>
          <a:endParaRPr lang="es-ES"/>
        </a:p>
      </dgm:t>
    </dgm:pt>
    <dgm:pt modelId="{9E9C4BDC-B0D6-4A82-8F7C-D79CE5E1902C}">
      <dgm:prSet phldrT="[Texto]" custT="1"/>
      <dgm:spPr/>
      <dgm:t>
        <a:bodyPr/>
        <a:lstStyle/>
        <a:p>
          <a:pPr algn="ctr"/>
          <a:r>
            <a:rPr lang="es-ES" sz="1000" b="1" dirty="0">
              <a:latin typeface="Swis721 BT" panose="020B0504020202020204" pitchFamily="34" charset="0"/>
            </a:rPr>
            <a:t>Fortalecer el proceso de inducción para los académicos que ingresan a la Carrera de Pedagogía en Música</a:t>
          </a:r>
          <a:endParaRPr lang="es-ES" sz="1000" dirty="0">
            <a:latin typeface="Swis721 BT" panose="020B0504020202020204" pitchFamily="34" charset="0"/>
          </a:endParaRPr>
        </a:p>
      </dgm:t>
    </dgm:pt>
    <dgm:pt modelId="{83CC75E2-7287-4263-99F5-92FD5EC01732}" type="parTrans" cxnId="{01CFD96C-4E21-46EB-9F90-4285D0DC060E}">
      <dgm:prSet/>
      <dgm:spPr/>
      <dgm:t>
        <a:bodyPr/>
        <a:lstStyle/>
        <a:p>
          <a:endParaRPr lang="es-ES"/>
        </a:p>
      </dgm:t>
    </dgm:pt>
    <dgm:pt modelId="{5B7EB255-AF41-445A-84F5-8E7533BCCF05}" type="sibTrans" cxnId="{01CFD96C-4E21-46EB-9F90-4285D0DC060E}">
      <dgm:prSet/>
      <dgm:spPr/>
      <dgm:t>
        <a:bodyPr/>
        <a:lstStyle/>
        <a:p>
          <a:endParaRPr lang="es-ES"/>
        </a:p>
      </dgm:t>
    </dgm:pt>
    <dgm:pt modelId="{2AE57325-79F6-4B76-B256-DFE6FF75CC96}">
      <dgm:prSet phldrT="[Texto]" custT="1"/>
      <dgm:spPr/>
      <dgm:t>
        <a:bodyPr/>
        <a:lstStyle/>
        <a:p>
          <a:pPr algn="just"/>
          <a:r>
            <a:rPr lang="es-ES" sz="900" b="1" dirty="0">
              <a:latin typeface="+mn-lt"/>
            </a:rPr>
            <a:t>Actividades:</a:t>
          </a:r>
        </a:p>
      </dgm:t>
    </dgm:pt>
    <dgm:pt modelId="{E9F13F38-6C01-4B20-8456-1B4985372D62}" type="parTrans" cxnId="{BB49702A-C836-4BD2-8B60-932CFEA70F9F}">
      <dgm:prSet/>
      <dgm:spPr/>
      <dgm:t>
        <a:bodyPr/>
        <a:lstStyle/>
        <a:p>
          <a:endParaRPr lang="es-ES"/>
        </a:p>
      </dgm:t>
    </dgm:pt>
    <dgm:pt modelId="{FBF92533-D33F-416A-99A7-80764E08826B}" type="sibTrans" cxnId="{BB49702A-C836-4BD2-8B60-932CFEA70F9F}">
      <dgm:prSet/>
      <dgm:spPr/>
      <dgm:t>
        <a:bodyPr/>
        <a:lstStyle/>
        <a:p>
          <a:endParaRPr lang="es-ES"/>
        </a:p>
      </dgm:t>
    </dgm:pt>
    <dgm:pt modelId="{5D56F5BF-A9D4-4E80-805A-DF78424BC6C5}">
      <dgm:prSet phldrT="[Texto]" custT="1"/>
      <dgm:spPr/>
      <dgm:t>
        <a:bodyPr/>
        <a:lstStyle/>
        <a:p>
          <a:pPr algn="ctr"/>
          <a:r>
            <a:rPr lang="es-ES" sz="1000" b="1" dirty="0">
              <a:latin typeface="Swis721 BT" panose="020B0504020202020204" pitchFamily="34" charset="0"/>
            </a:rPr>
            <a:t>Perfeccionar los sistemas de socialización de la formación continua que ofrece la Universidad y otras instituciones nacionales e internacionales.</a:t>
          </a:r>
          <a:endParaRPr lang="es-ES" sz="1000" dirty="0">
            <a:latin typeface="Swis721 BT" panose="020B0504020202020204" pitchFamily="34" charset="0"/>
          </a:endParaRPr>
        </a:p>
      </dgm:t>
    </dgm:pt>
    <dgm:pt modelId="{AA02D9D9-C534-491D-B711-8B9963891F0D}" type="parTrans" cxnId="{8DAC184D-6E2B-4630-B189-BFE053949A6E}">
      <dgm:prSet/>
      <dgm:spPr/>
      <dgm:t>
        <a:bodyPr/>
        <a:lstStyle/>
        <a:p>
          <a:endParaRPr lang="es-ES"/>
        </a:p>
      </dgm:t>
    </dgm:pt>
    <dgm:pt modelId="{27E6FEF5-3490-43E2-B6CD-2D971141C481}" type="sibTrans" cxnId="{8DAC184D-6E2B-4630-B189-BFE053949A6E}">
      <dgm:prSet/>
      <dgm:spPr/>
      <dgm:t>
        <a:bodyPr/>
        <a:lstStyle/>
        <a:p>
          <a:endParaRPr lang="es-ES"/>
        </a:p>
      </dgm:t>
    </dgm:pt>
    <dgm:pt modelId="{86A92983-9763-4BD7-AAB3-9025EDC54395}">
      <dgm:prSet phldrT="[Texto]" custT="1"/>
      <dgm:spPr/>
      <dgm:t>
        <a:bodyPr/>
        <a:lstStyle/>
        <a:p>
          <a:pPr algn="l"/>
          <a:r>
            <a:rPr lang="es-ES" sz="900" b="1" dirty="0">
              <a:latin typeface="Swis721 BT" panose="020B0504020202020204" pitchFamily="34" charset="0"/>
            </a:rPr>
            <a:t>Actividades:</a:t>
          </a:r>
        </a:p>
      </dgm:t>
    </dgm:pt>
    <dgm:pt modelId="{2CF23042-7F02-4713-A96E-3C5EA30AEB00}" type="parTrans" cxnId="{F1BFE36C-5A54-42B8-85BE-B81E3AC18175}">
      <dgm:prSet/>
      <dgm:spPr/>
      <dgm:t>
        <a:bodyPr/>
        <a:lstStyle/>
        <a:p>
          <a:endParaRPr lang="es-ES"/>
        </a:p>
      </dgm:t>
    </dgm:pt>
    <dgm:pt modelId="{4A880587-F732-4498-8354-68C7986F01C5}" type="sibTrans" cxnId="{F1BFE36C-5A54-42B8-85BE-B81E3AC18175}">
      <dgm:prSet/>
      <dgm:spPr/>
      <dgm:t>
        <a:bodyPr/>
        <a:lstStyle/>
        <a:p>
          <a:endParaRPr lang="es-ES"/>
        </a:p>
      </dgm:t>
    </dgm:pt>
    <dgm:pt modelId="{87D731BA-73FF-498A-B322-6DDC75DD5BEE}">
      <dgm:prSet phldrT="[Texto]" custT="1"/>
      <dgm:spPr/>
      <dgm:t>
        <a:bodyPr/>
        <a:lstStyle/>
        <a:p>
          <a:pPr algn="just"/>
          <a:r>
            <a:rPr lang="es-ES" sz="900" b="1" dirty="0"/>
            <a:t>Avances a la fecha:</a:t>
          </a:r>
        </a:p>
      </dgm:t>
    </dgm:pt>
    <dgm:pt modelId="{B327FB76-E723-434D-92AC-03087FF4DC40}" type="parTrans" cxnId="{9F2091BE-FFCD-4001-8B50-451CF1487004}">
      <dgm:prSet/>
      <dgm:spPr/>
      <dgm:t>
        <a:bodyPr/>
        <a:lstStyle/>
        <a:p>
          <a:endParaRPr lang="es-ES"/>
        </a:p>
      </dgm:t>
    </dgm:pt>
    <dgm:pt modelId="{A331F05F-717E-45FA-8A65-18300A42EEDB}" type="sibTrans" cxnId="{9F2091BE-FFCD-4001-8B50-451CF1487004}">
      <dgm:prSet/>
      <dgm:spPr/>
      <dgm:t>
        <a:bodyPr/>
        <a:lstStyle/>
        <a:p>
          <a:endParaRPr lang="es-ES"/>
        </a:p>
      </dgm:t>
    </dgm:pt>
    <dgm:pt modelId="{0E47E1FE-C989-4B42-8B3A-74645A61FDC8}">
      <dgm:prSet phldrT="[Texto]" custT="1"/>
      <dgm:spPr/>
      <dgm:t>
        <a:bodyPr/>
        <a:lstStyle/>
        <a:p>
          <a:pPr algn="ctr"/>
          <a:r>
            <a:rPr lang="es-ES" sz="1000" b="1" dirty="0">
              <a:latin typeface="Swis721 BT" panose="020B0504020202020204" pitchFamily="34" charset="0"/>
            </a:rPr>
            <a:t>Continuar fortaleciendo la Vinculación con el Medio de la Carrera</a:t>
          </a:r>
          <a:endParaRPr lang="es-ES" sz="1000" dirty="0">
            <a:latin typeface="Swis721 BT" panose="020B0504020202020204" pitchFamily="34" charset="0"/>
          </a:endParaRPr>
        </a:p>
      </dgm:t>
    </dgm:pt>
    <dgm:pt modelId="{81F8ACB1-BA94-4875-9654-BA610F6A5A0A}" type="parTrans" cxnId="{8A91B93C-E6BB-4083-9778-597A1D7A2CA3}">
      <dgm:prSet/>
      <dgm:spPr/>
      <dgm:t>
        <a:bodyPr/>
        <a:lstStyle/>
        <a:p>
          <a:endParaRPr lang="es-ES"/>
        </a:p>
      </dgm:t>
    </dgm:pt>
    <dgm:pt modelId="{6C9F2EBF-496E-42E8-8C18-3B9354ACADC1}" type="sibTrans" cxnId="{8A91B93C-E6BB-4083-9778-597A1D7A2CA3}">
      <dgm:prSet/>
      <dgm:spPr/>
      <dgm:t>
        <a:bodyPr/>
        <a:lstStyle/>
        <a:p>
          <a:endParaRPr lang="es-ES"/>
        </a:p>
      </dgm:t>
    </dgm:pt>
    <dgm:pt modelId="{F0D086A6-33DD-4534-99B7-CAAE90512E84}">
      <dgm:prSet phldrT="[Texto]" custT="1"/>
      <dgm:spPr/>
      <dgm:t>
        <a:bodyPr/>
        <a:lstStyle/>
        <a:p>
          <a:pPr algn="l"/>
          <a:r>
            <a:rPr lang="es-ES" sz="900" b="1" dirty="0">
              <a:latin typeface="Swis721 BT" panose="020B0504020202020204" pitchFamily="34" charset="0"/>
            </a:rPr>
            <a:t>Actividades:</a:t>
          </a:r>
        </a:p>
      </dgm:t>
    </dgm:pt>
    <dgm:pt modelId="{E0AA8B4C-6720-41FB-9FE3-F373B47F270E}" type="parTrans" cxnId="{D1837998-FEEB-4BB9-B817-1098BC931129}">
      <dgm:prSet/>
      <dgm:spPr/>
      <dgm:t>
        <a:bodyPr/>
        <a:lstStyle/>
        <a:p>
          <a:endParaRPr lang="es-ES"/>
        </a:p>
      </dgm:t>
    </dgm:pt>
    <dgm:pt modelId="{F0200DF6-E89C-4F49-A737-65ABAA4A19A0}" type="sibTrans" cxnId="{D1837998-FEEB-4BB9-B817-1098BC931129}">
      <dgm:prSet/>
      <dgm:spPr/>
      <dgm:t>
        <a:bodyPr/>
        <a:lstStyle/>
        <a:p>
          <a:endParaRPr lang="es-ES"/>
        </a:p>
      </dgm:t>
    </dgm:pt>
    <dgm:pt modelId="{5B6A9D61-3688-4479-A02F-75CA4BC6116D}">
      <dgm:prSet phldrT="[Texto]" custT="1"/>
      <dgm:spPr/>
      <dgm:t>
        <a:bodyPr/>
        <a:lstStyle/>
        <a:p>
          <a:pPr algn="l"/>
          <a:r>
            <a:rPr lang="es-ES" sz="900" b="1" dirty="0"/>
            <a:t>Avances a la fecha:</a:t>
          </a:r>
        </a:p>
      </dgm:t>
    </dgm:pt>
    <dgm:pt modelId="{F1F968FC-713F-4BF1-A6AA-02D5DE6F3731}" type="parTrans" cxnId="{BE763686-917B-44F9-8721-EF864C1825FC}">
      <dgm:prSet/>
      <dgm:spPr/>
      <dgm:t>
        <a:bodyPr/>
        <a:lstStyle/>
        <a:p>
          <a:endParaRPr lang="es-ES"/>
        </a:p>
      </dgm:t>
    </dgm:pt>
    <dgm:pt modelId="{BAF96853-DBF0-431D-B55A-5E80F65CF5EE}" type="sibTrans" cxnId="{BE763686-917B-44F9-8721-EF864C1825FC}">
      <dgm:prSet/>
      <dgm:spPr/>
      <dgm:t>
        <a:bodyPr/>
        <a:lstStyle/>
        <a:p>
          <a:endParaRPr lang="es-ES"/>
        </a:p>
      </dgm:t>
    </dgm:pt>
    <dgm:pt modelId="{C1256EAB-2B04-4837-AB19-DBDE6CAC2959}">
      <dgm:prSet phldrT="[Texto]" custT="1"/>
      <dgm:spPr/>
      <dgm:t>
        <a:bodyPr/>
        <a:lstStyle/>
        <a:p>
          <a:pPr algn="just"/>
          <a:r>
            <a:rPr lang="es-ES" sz="900" dirty="0">
              <a:latin typeface="+mn-lt"/>
            </a:rPr>
            <a:t>Promover que los académicos de la Carrera participen de los procesos de Inducción establecido por la Universidad de Valparaíso.</a:t>
          </a:r>
        </a:p>
      </dgm:t>
    </dgm:pt>
    <dgm:pt modelId="{52EEA6E5-BE5D-4E1A-BD26-C747432951E1}" type="parTrans" cxnId="{111D45EF-162F-4AA3-A5D9-1C2441C1804B}">
      <dgm:prSet/>
      <dgm:spPr/>
      <dgm:t>
        <a:bodyPr/>
        <a:lstStyle/>
        <a:p>
          <a:endParaRPr lang="es-ES"/>
        </a:p>
      </dgm:t>
    </dgm:pt>
    <dgm:pt modelId="{4E89977E-97E6-4BA0-9153-4193F8F8A4D0}" type="sibTrans" cxnId="{111D45EF-162F-4AA3-A5D9-1C2441C1804B}">
      <dgm:prSet/>
      <dgm:spPr/>
      <dgm:t>
        <a:bodyPr/>
        <a:lstStyle/>
        <a:p>
          <a:endParaRPr lang="es-ES"/>
        </a:p>
      </dgm:t>
    </dgm:pt>
    <dgm:pt modelId="{56DA6708-6631-46E0-9A98-745A9B4B6E38}">
      <dgm:prSet phldrT="[Texto]" custT="1"/>
      <dgm:spPr/>
      <dgm:t>
        <a:bodyPr/>
        <a:lstStyle/>
        <a:p>
          <a:pPr algn="just"/>
          <a:r>
            <a:rPr lang="es-ES" sz="900" dirty="0">
              <a:latin typeface="+mn-lt"/>
            </a:rPr>
            <a:t>Elaborar un Programa de Inducción de la Carrera, de acuerdo al plan de inducción y lineamientos de la Universidad de Valparaíso</a:t>
          </a:r>
        </a:p>
      </dgm:t>
    </dgm:pt>
    <dgm:pt modelId="{72EB9A3E-49B5-4984-9127-45125C0164BB}" type="parTrans" cxnId="{3974A976-0E0A-4782-90BF-5A4B008499F6}">
      <dgm:prSet/>
      <dgm:spPr/>
      <dgm:t>
        <a:bodyPr/>
        <a:lstStyle/>
        <a:p>
          <a:endParaRPr lang="es-ES"/>
        </a:p>
      </dgm:t>
    </dgm:pt>
    <dgm:pt modelId="{8F966E66-10C7-4433-8133-F0374E5B94FA}" type="sibTrans" cxnId="{3974A976-0E0A-4782-90BF-5A4B008499F6}">
      <dgm:prSet/>
      <dgm:spPr/>
      <dgm:t>
        <a:bodyPr/>
        <a:lstStyle/>
        <a:p>
          <a:endParaRPr lang="es-ES"/>
        </a:p>
      </dgm:t>
    </dgm:pt>
    <dgm:pt modelId="{DC7F696C-DE35-4811-8C08-CB49FC708480}">
      <dgm:prSet phldrT="[Texto]" custT="1"/>
      <dgm:spPr/>
      <dgm:t>
        <a:bodyPr/>
        <a:lstStyle/>
        <a:p>
          <a:pPr algn="just"/>
          <a:r>
            <a:rPr lang="es-ES" sz="900" b="1" dirty="0">
              <a:latin typeface="+mn-lt"/>
            </a:rPr>
            <a:t>Avances a la fecha:</a:t>
          </a:r>
        </a:p>
      </dgm:t>
    </dgm:pt>
    <dgm:pt modelId="{C45A1826-7BF2-4CBA-8681-F4A38632F37F}" type="parTrans" cxnId="{1CC95A90-9763-4ECC-AEAF-30353DA22742}">
      <dgm:prSet/>
      <dgm:spPr/>
      <dgm:t>
        <a:bodyPr/>
        <a:lstStyle/>
        <a:p>
          <a:endParaRPr lang="es-ES"/>
        </a:p>
      </dgm:t>
    </dgm:pt>
    <dgm:pt modelId="{D9E9C698-9D36-400C-A8CC-D281B0CFCF2E}" type="sibTrans" cxnId="{1CC95A90-9763-4ECC-AEAF-30353DA22742}">
      <dgm:prSet/>
      <dgm:spPr/>
      <dgm:t>
        <a:bodyPr/>
        <a:lstStyle/>
        <a:p>
          <a:endParaRPr lang="es-ES"/>
        </a:p>
      </dgm:t>
    </dgm:pt>
    <dgm:pt modelId="{6204A568-0E39-4245-AAF2-3667FEB05A7E}">
      <dgm:prSet phldrT="[Texto]" custT="1"/>
      <dgm:spPr/>
      <dgm:t>
        <a:bodyPr/>
        <a:lstStyle/>
        <a:p>
          <a:pPr algn="just"/>
          <a:endParaRPr lang="es-ES" sz="900" dirty="0">
            <a:latin typeface="+mn-lt"/>
          </a:endParaRPr>
        </a:p>
      </dgm:t>
    </dgm:pt>
    <dgm:pt modelId="{692D258F-2D88-4608-866C-DD39AD9D895E}" type="parTrans" cxnId="{FB613FCB-D0C5-4EDA-A52F-4CBE83AD9516}">
      <dgm:prSet/>
      <dgm:spPr/>
      <dgm:t>
        <a:bodyPr/>
        <a:lstStyle/>
        <a:p>
          <a:endParaRPr lang="es-ES"/>
        </a:p>
      </dgm:t>
    </dgm:pt>
    <dgm:pt modelId="{CD2662E0-BF5C-4BF0-9100-963F6A0E5BE0}" type="sibTrans" cxnId="{FB613FCB-D0C5-4EDA-A52F-4CBE83AD9516}">
      <dgm:prSet/>
      <dgm:spPr/>
      <dgm:t>
        <a:bodyPr/>
        <a:lstStyle/>
        <a:p>
          <a:endParaRPr lang="es-ES"/>
        </a:p>
      </dgm:t>
    </dgm:pt>
    <dgm:pt modelId="{ABC4FACB-FC7D-4713-A909-0CB51606278F}">
      <dgm:prSet phldrT="[Texto]" custT="1"/>
      <dgm:spPr/>
      <dgm:t>
        <a:bodyPr/>
        <a:lstStyle/>
        <a:p>
          <a:pPr algn="l"/>
          <a:endParaRPr lang="es-ES" sz="900" dirty="0"/>
        </a:p>
      </dgm:t>
    </dgm:pt>
    <dgm:pt modelId="{A0F199DA-1EBA-4CD3-8A5C-0B71F687467C}" type="parTrans" cxnId="{07EE4E71-6C68-49D4-82A1-98BA5917EE4A}">
      <dgm:prSet/>
      <dgm:spPr/>
      <dgm:t>
        <a:bodyPr/>
        <a:lstStyle/>
        <a:p>
          <a:endParaRPr lang="es-ES"/>
        </a:p>
      </dgm:t>
    </dgm:pt>
    <dgm:pt modelId="{AA659B12-1A94-425A-B5A1-042444186B23}" type="sibTrans" cxnId="{07EE4E71-6C68-49D4-82A1-98BA5917EE4A}">
      <dgm:prSet/>
      <dgm:spPr/>
      <dgm:t>
        <a:bodyPr/>
        <a:lstStyle/>
        <a:p>
          <a:endParaRPr lang="es-ES"/>
        </a:p>
      </dgm:t>
    </dgm:pt>
    <dgm:pt modelId="{2E660ADE-1EE3-4D75-87E5-14ECAFE93F0A}">
      <dgm:prSet phldrT="[Texto]" custT="1"/>
      <dgm:spPr/>
      <dgm:t>
        <a:bodyPr/>
        <a:lstStyle/>
        <a:p>
          <a:pPr algn="just"/>
          <a:r>
            <a:rPr lang="es-ES" sz="900" dirty="0"/>
            <a:t>Elaborar anualmente un catastro de las alternativas de formación continua, tanto a nivel interno (Universidad de Valparaíso) como en otras instituciones nacionales e internacionales.</a:t>
          </a:r>
          <a:endParaRPr lang="es-ES" sz="900" b="1" dirty="0">
            <a:latin typeface="Swis721 BT" panose="020B0504020202020204" pitchFamily="34" charset="0"/>
          </a:endParaRPr>
        </a:p>
      </dgm:t>
    </dgm:pt>
    <dgm:pt modelId="{7FE70AD1-9B5B-4930-BBA8-F36F09DDE7F8}" type="parTrans" cxnId="{90E6C23D-0A6B-42AA-89B4-747B2B96358F}">
      <dgm:prSet/>
      <dgm:spPr/>
      <dgm:t>
        <a:bodyPr/>
        <a:lstStyle/>
        <a:p>
          <a:endParaRPr lang="es-ES"/>
        </a:p>
      </dgm:t>
    </dgm:pt>
    <dgm:pt modelId="{01D8F5D7-5035-4AB0-9194-1F622427552E}" type="sibTrans" cxnId="{90E6C23D-0A6B-42AA-89B4-747B2B96358F}">
      <dgm:prSet/>
      <dgm:spPr/>
      <dgm:t>
        <a:bodyPr/>
        <a:lstStyle/>
        <a:p>
          <a:endParaRPr lang="es-ES"/>
        </a:p>
      </dgm:t>
    </dgm:pt>
    <dgm:pt modelId="{17D53DE3-754E-489C-990E-E374492A2A25}">
      <dgm:prSet custT="1"/>
      <dgm:spPr/>
      <dgm:t>
        <a:bodyPr/>
        <a:lstStyle/>
        <a:p>
          <a:pPr algn="just"/>
          <a:r>
            <a:rPr lang="es-ES" sz="900" dirty="0"/>
            <a:t>Realizar una reunión anual con los estudiantes de la Carrera a fin de informar estas alternativas de educación continua.</a:t>
          </a:r>
        </a:p>
      </dgm:t>
    </dgm:pt>
    <dgm:pt modelId="{AB2A6A3F-EA65-47BA-B9AA-C733FDB0A51C}" type="parTrans" cxnId="{8E883688-ECD7-4A60-A8B4-1D2600398F67}">
      <dgm:prSet/>
      <dgm:spPr/>
      <dgm:t>
        <a:bodyPr/>
        <a:lstStyle/>
        <a:p>
          <a:endParaRPr lang="es-ES"/>
        </a:p>
      </dgm:t>
    </dgm:pt>
    <dgm:pt modelId="{C7F92191-9A9B-49BA-8F00-A849B16098A2}" type="sibTrans" cxnId="{8E883688-ECD7-4A60-A8B4-1D2600398F67}">
      <dgm:prSet/>
      <dgm:spPr/>
      <dgm:t>
        <a:bodyPr/>
        <a:lstStyle/>
        <a:p>
          <a:endParaRPr lang="es-ES"/>
        </a:p>
      </dgm:t>
    </dgm:pt>
    <dgm:pt modelId="{37C2EFBC-E6CA-47C7-A0EB-CC621D8A1572}">
      <dgm:prSet custT="1"/>
      <dgm:spPr/>
      <dgm:t>
        <a:bodyPr/>
        <a:lstStyle/>
        <a:p>
          <a:pPr algn="just"/>
          <a:r>
            <a:rPr lang="es-ES" sz="900" dirty="0"/>
            <a:t>Publicar en la página web de la Carrera un link que permita a los estudiantes acceder a la información.</a:t>
          </a:r>
        </a:p>
      </dgm:t>
    </dgm:pt>
    <dgm:pt modelId="{DE5D25B5-2FD7-457D-8CF8-A6223548AA23}" type="parTrans" cxnId="{C80450E5-A129-4879-A9ED-73CFA4ECD191}">
      <dgm:prSet/>
      <dgm:spPr/>
      <dgm:t>
        <a:bodyPr/>
        <a:lstStyle/>
        <a:p>
          <a:endParaRPr lang="es-ES"/>
        </a:p>
      </dgm:t>
    </dgm:pt>
    <dgm:pt modelId="{2781CE0B-2637-4135-A05A-50C25BFCBF46}" type="sibTrans" cxnId="{C80450E5-A129-4879-A9ED-73CFA4ECD191}">
      <dgm:prSet/>
      <dgm:spPr/>
      <dgm:t>
        <a:bodyPr/>
        <a:lstStyle/>
        <a:p>
          <a:endParaRPr lang="es-ES"/>
        </a:p>
      </dgm:t>
    </dgm:pt>
    <dgm:pt modelId="{14F241A0-AA87-4C74-A960-460050EA032E}">
      <dgm:prSet phldrT="[Texto]" custT="1"/>
      <dgm:spPr/>
      <dgm:t>
        <a:bodyPr/>
        <a:lstStyle/>
        <a:p>
          <a:pPr algn="just"/>
          <a:r>
            <a:rPr lang="es-ES" sz="900" dirty="0"/>
            <a:t>Optimizar el sistema de coordinación y difusión para el seguimiento de la participación de la comunidad educativa, tanto estudiantes como académicos, en las actividades de </a:t>
          </a:r>
          <a:r>
            <a:rPr lang="es-ES" sz="900" dirty="0" err="1"/>
            <a:t>VcM</a:t>
          </a:r>
          <a:r>
            <a:rPr lang="es-ES" sz="900" dirty="0"/>
            <a:t> de la Carrera.</a:t>
          </a:r>
          <a:endParaRPr lang="es-ES" sz="900" b="1" dirty="0">
            <a:latin typeface="Swis721 BT" panose="020B0504020202020204" pitchFamily="34" charset="0"/>
          </a:endParaRPr>
        </a:p>
      </dgm:t>
    </dgm:pt>
    <dgm:pt modelId="{B4EC6114-B8BB-468E-8D5C-9E63FED118D7}" type="parTrans" cxnId="{7D2ED1CD-8237-4FC4-926D-834D4B361BC8}">
      <dgm:prSet/>
      <dgm:spPr/>
      <dgm:t>
        <a:bodyPr/>
        <a:lstStyle/>
        <a:p>
          <a:endParaRPr lang="es-ES"/>
        </a:p>
      </dgm:t>
    </dgm:pt>
    <dgm:pt modelId="{954264FB-112E-4DA5-8412-9ADD984B86D6}" type="sibTrans" cxnId="{7D2ED1CD-8237-4FC4-926D-834D4B361BC8}">
      <dgm:prSet/>
      <dgm:spPr/>
      <dgm:t>
        <a:bodyPr/>
        <a:lstStyle/>
        <a:p>
          <a:endParaRPr lang="es-ES"/>
        </a:p>
      </dgm:t>
    </dgm:pt>
    <dgm:pt modelId="{729FD00A-0F49-4B51-80D7-B48C43DEB2FB}">
      <dgm:prSet custT="1"/>
      <dgm:spPr/>
      <dgm:t>
        <a:bodyPr/>
        <a:lstStyle/>
        <a:p>
          <a:pPr algn="just"/>
          <a:r>
            <a:rPr lang="es-ES" sz="900" dirty="0"/>
            <a:t>Definir una metodología para la medición del impacto de las actividades de </a:t>
          </a:r>
          <a:r>
            <a:rPr lang="es-ES" sz="900" dirty="0" err="1"/>
            <a:t>VcM</a:t>
          </a:r>
          <a:r>
            <a:rPr lang="es-ES" sz="900" dirty="0"/>
            <a:t>, acorde a lo definido por la Institución.</a:t>
          </a:r>
        </a:p>
      </dgm:t>
    </dgm:pt>
    <dgm:pt modelId="{E3D2E23C-F1BA-4C47-9370-49D387CBCA63}" type="parTrans" cxnId="{F0E2CFD9-5C2E-4BD5-9175-5BF7BDA3277C}">
      <dgm:prSet/>
      <dgm:spPr/>
      <dgm:t>
        <a:bodyPr/>
        <a:lstStyle/>
        <a:p>
          <a:endParaRPr lang="es-ES"/>
        </a:p>
      </dgm:t>
    </dgm:pt>
    <dgm:pt modelId="{DEAD9EF5-8C70-4926-A95B-260626F1BDDE}" type="sibTrans" cxnId="{F0E2CFD9-5C2E-4BD5-9175-5BF7BDA3277C}">
      <dgm:prSet/>
      <dgm:spPr/>
      <dgm:t>
        <a:bodyPr/>
        <a:lstStyle/>
        <a:p>
          <a:endParaRPr lang="es-ES"/>
        </a:p>
      </dgm:t>
    </dgm:pt>
    <dgm:pt modelId="{10198CB8-5970-5046-9283-6EEE9BCFC8FD}">
      <dgm:prSet phldrT="[Texto]" custT="1"/>
      <dgm:spPr/>
      <dgm:t>
        <a:bodyPr/>
        <a:lstStyle/>
        <a:p>
          <a:pPr algn="just"/>
          <a:r>
            <a:rPr lang="es-ES" sz="900" b="0" dirty="0">
              <a:latin typeface="+mn-lt"/>
            </a:rPr>
            <a:t>Jornada de Inducción a la docencia UV.</a:t>
          </a:r>
        </a:p>
      </dgm:t>
    </dgm:pt>
    <dgm:pt modelId="{78ACE720-D972-A746-A951-A08041A37C2A}" type="parTrans" cxnId="{3D65800C-62CF-3843-8335-E0EE340FE286}">
      <dgm:prSet/>
      <dgm:spPr/>
      <dgm:t>
        <a:bodyPr/>
        <a:lstStyle/>
        <a:p>
          <a:endParaRPr lang="es-MX"/>
        </a:p>
      </dgm:t>
    </dgm:pt>
    <dgm:pt modelId="{34861CD3-DF00-9C42-962F-CA935EC00B87}" type="sibTrans" cxnId="{3D65800C-62CF-3843-8335-E0EE340FE286}">
      <dgm:prSet/>
      <dgm:spPr/>
      <dgm:t>
        <a:bodyPr/>
        <a:lstStyle/>
        <a:p>
          <a:endParaRPr lang="es-MX"/>
        </a:p>
      </dgm:t>
    </dgm:pt>
    <dgm:pt modelId="{6FEA6443-17A8-FA4A-961E-48535F2BB80C}">
      <dgm:prSet phldrT="[Texto]" custT="1"/>
      <dgm:spPr/>
      <dgm:t>
        <a:bodyPr/>
        <a:lstStyle/>
        <a:p>
          <a:pPr algn="just"/>
          <a:r>
            <a:rPr lang="es-ES" sz="900" b="0" dirty="0">
              <a:latin typeface="+mn-lt"/>
            </a:rPr>
            <a:t>Realización anual de la actividad</a:t>
          </a:r>
        </a:p>
      </dgm:t>
    </dgm:pt>
    <dgm:pt modelId="{0A0876F5-076F-C545-820A-057DDB36D290}" type="parTrans" cxnId="{0AF03AD9-4F38-AC40-B51E-A34396BF0E5A}">
      <dgm:prSet/>
      <dgm:spPr/>
      <dgm:t>
        <a:bodyPr/>
        <a:lstStyle/>
        <a:p>
          <a:endParaRPr lang="es-MX"/>
        </a:p>
      </dgm:t>
    </dgm:pt>
    <dgm:pt modelId="{C94609BF-FBB2-0B4D-B751-A86EC72658EB}" type="sibTrans" cxnId="{0AF03AD9-4F38-AC40-B51E-A34396BF0E5A}">
      <dgm:prSet/>
      <dgm:spPr/>
      <dgm:t>
        <a:bodyPr/>
        <a:lstStyle/>
        <a:p>
          <a:endParaRPr lang="es-MX"/>
        </a:p>
      </dgm:t>
    </dgm:pt>
    <dgm:pt modelId="{F4435493-1728-5B43-B812-35A017001684}">
      <dgm:prSet phldrT="[Texto]" custT="1"/>
      <dgm:spPr/>
      <dgm:t>
        <a:bodyPr/>
        <a:lstStyle/>
        <a:p>
          <a:pPr algn="just"/>
          <a:r>
            <a:rPr lang="es-ES" sz="900" b="0" dirty="0">
              <a:latin typeface="+mn-lt"/>
            </a:rPr>
            <a:t>Entrega de dossier UV a los académicos con los documentos, reglamentos y servicios esenciales para la realización de docencia.</a:t>
          </a:r>
        </a:p>
      </dgm:t>
    </dgm:pt>
    <dgm:pt modelId="{B0DD071F-6A6A-CF45-B485-3C4B3EF02BBD}" type="parTrans" cxnId="{A4498C94-8227-4A42-87FF-EF605F27A9F9}">
      <dgm:prSet/>
      <dgm:spPr/>
      <dgm:t>
        <a:bodyPr/>
        <a:lstStyle/>
        <a:p>
          <a:endParaRPr lang="es-MX"/>
        </a:p>
      </dgm:t>
    </dgm:pt>
    <dgm:pt modelId="{45C895DF-5C6D-EC46-A750-7F109BF547AA}" type="sibTrans" cxnId="{A4498C94-8227-4A42-87FF-EF605F27A9F9}">
      <dgm:prSet/>
      <dgm:spPr/>
      <dgm:t>
        <a:bodyPr/>
        <a:lstStyle/>
        <a:p>
          <a:endParaRPr lang="es-MX"/>
        </a:p>
      </dgm:t>
    </dgm:pt>
    <dgm:pt modelId="{E88D2AD6-8A64-2B49-A779-8A92E8F603F1}">
      <dgm:prSet phldrT="[Texto]" custT="1"/>
      <dgm:spPr/>
      <dgm:t>
        <a:bodyPr/>
        <a:lstStyle/>
        <a:p>
          <a:pPr algn="just"/>
          <a:r>
            <a:rPr lang="es-ES" sz="900" b="0" dirty="0"/>
            <a:t>Elaboración de una presentación </a:t>
          </a:r>
          <a:r>
            <a:rPr lang="es-ES" sz="900" b="0" dirty="0" err="1"/>
            <a:t>Power</a:t>
          </a:r>
          <a:r>
            <a:rPr lang="es-ES" sz="900" b="0" dirty="0"/>
            <a:t> Point con las alternativas de educación </a:t>
          </a:r>
          <a:r>
            <a:rPr lang="es-ES" sz="900" b="0" dirty="0" err="1"/>
            <a:t>contínua</a:t>
          </a:r>
          <a:r>
            <a:rPr lang="es-ES" sz="900" b="0" dirty="0"/>
            <a:t> nacional e internacional.</a:t>
          </a:r>
        </a:p>
      </dgm:t>
    </dgm:pt>
    <dgm:pt modelId="{D425B7FC-0802-C445-9C3F-886FFFA437F7}" type="parTrans" cxnId="{14D84499-73D9-B148-9786-95F565A1F9F6}">
      <dgm:prSet/>
      <dgm:spPr/>
      <dgm:t>
        <a:bodyPr/>
        <a:lstStyle/>
        <a:p>
          <a:endParaRPr lang="es-MX"/>
        </a:p>
      </dgm:t>
    </dgm:pt>
    <dgm:pt modelId="{1CA75002-E150-2242-A844-42B8B1713E61}" type="sibTrans" cxnId="{14D84499-73D9-B148-9786-95F565A1F9F6}">
      <dgm:prSet/>
      <dgm:spPr/>
      <dgm:t>
        <a:bodyPr/>
        <a:lstStyle/>
        <a:p>
          <a:endParaRPr lang="es-MX"/>
        </a:p>
      </dgm:t>
    </dgm:pt>
    <dgm:pt modelId="{2D56E28F-D0A6-E54C-A628-6A565A36AD42}">
      <dgm:prSet phldrT="[Texto]" custT="1"/>
      <dgm:spPr/>
      <dgm:t>
        <a:bodyPr/>
        <a:lstStyle/>
        <a:p>
          <a:pPr algn="just"/>
          <a:r>
            <a:rPr lang="es-ES" sz="900" b="0" dirty="0"/>
            <a:t>Realización de una reunión con estudiantes en el mes de septiembre.</a:t>
          </a:r>
        </a:p>
      </dgm:t>
    </dgm:pt>
    <dgm:pt modelId="{8DA70B66-8013-044E-A7B5-61E4160564CE}" type="parTrans" cxnId="{0B76CB6A-EEE0-4F4A-B539-7503C864BBC6}">
      <dgm:prSet/>
      <dgm:spPr/>
      <dgm:t>
        <a:bodyPr/>
        <a:lstStyle/>
        <a:p>
          <a:endParaRPr lang="es-MX"/>
        </a:p>
      </dgm:t>
    </dgm:pt>
    <dgm:pt modelId="{ACC6BA17-B38A-2C48-B52B-6FC8DE1F693E}" type="sibTrans" cxnId="{0B76CB6A-EEE0-4F4A-B539-7503C864BBC6}">
      <dgm:prSet/>
      <dgm:spPr/>
      <dgm:t>
        <a:bodyPr/>
        <a:lstStyle/>
        <a:p>
          <a:endParaRPr lang="es-MX"/>
        </a:p>
      </dgm:t>
    </dgm:pt>
    <dgm:pt modelId="{E96E10FB-C8AA-654D-AA87-65101E6271BA}">
      <dgm:prSet phldrT="[Texto]" custT="1"/>
      <dgm:spPr/>
      <dgm:t>
        <a:bodyPr/>
        <a:lstStyle/>
        <a:p>
          <a:pPr algn="just"/>
          <a:r>
            <a:rPr lang="es-ES" sz="900" b="0" dirty="0"/>
            <a:t>Publicación del material en el sitio web del Instituto de Filosofía.</a:t>
          </a:r>
        </a:p>
      </dgm:t>
    </dgm:pt>
    <dgm:pt modelId="{B4AA12E3-1AF8-0644-A6AC-AC4196421E7B}" type="parTrans" cxnId="{B71FE319-DEF0-6D45-AA8F-753717571247}">
      <dgm:prSet/>
      <dgm:spPr/>
      <dgm:t>
        <a:bodyPr/>
        <a:lstStyle/>
        <a:p>
          <a:endParaRPr lang="es-MX"/>
        </a:p>
      </dgm:t>
    </dgm:pt>
    <dgm:pt modelId="{96554BDF-3A6E-4A45-9D22-5D77F4CF04FF}" type="sibTrans" cxnId="{B71FE319-DEF0-6D45-AA8F-753717571247}">
      <dgm:prSet/>
      <dgm:spPr/>
      <dgm:t>
        <a:bodyPr/>
        <a:lstStyle/>
        <a:p>
          <a:endParaRPr lang="es-MX"/>
        </a:p>
      </dgm:t>
    </dgm:pt>
    <dgm:pt modelId="{070B6AD0-B45F-C140-99C8-5A43136FBC87}">
      <dgm:prSet phldrT="[Texto]" custT="1"/>
      <dgm:spPr/>
      <dgm:t>
        <a:bodyPr/>
        <a:lstStyle/>
        <a:p>
          <a:pPr algn="l"/>
          <a:r>
            <a:rPr lang="es-ES" sz="900" b="0" dirty="0"/>
            <a:t> Se esta trabajando de manera coordinada con la Vicerrectoría de </a:t>
          </a:r>
          <a:r>
            <a:rPr lang="es-ES" sz="900" b="0" dirty="0" err="1"/>
            <a:t>VcM</a:t>
          </a:r>
          <a:r>
            <a:rPr lang="es-ES" sz="900" b="0" dirty="0"/>
            <a:t> para generar los instrumentos necesarios que permitan medir el impacto y la participación en las actividades.</a:t>
          </a:r>
        </a:p>
      </dgm:t>
    </dgm:pt>
    <dgm:pt modelId="{5F2A1E67-EE52-E948-B3C3-8D748320796A}" type="parTrans" cxnId="{A7E835C5-3F06-EA4B-A7C8-7EEDA1406642}">
      <dgm:prSet/>
      <dgm:spPr/>
      <dgm:t>
        <a:bodyPr/>
        <a:lstStyle/>
        <a:p>
          <a:endParaRPr lang="es-MX"/>
        </a:p>
      </dgm:t>
    </dgm:pt>
    <dgm:pt modelId="{C70DDE37-FC70-3944-AD84-FAE07371476A}" type="sibTrans" cxnId="{A7E835C5-3F06-EA4B-A7C8-7EEDA1406642}">
      <dgm:prSet/>
      <dgm:spPr/>
      <dgm:t>
        <a:bodyPr/>
        <a:lstStyle/>
        <a:p>
          <a:endParaRPr lang="es-MX"/>
        </a:p>
      </dgm:t>
    </dgm:pt>
    <dgm:pt modelId="{4558C4E9-F2D2-7C40-B8F9-453C5BC22408}">
      <dgm:prSet phldrT="[Texto]" custT="1"/>
      <dgm:spPr/>
      <dgm:t>
        <a:bodyPr/>
        <a:lstStyle/>
        <a:p>
          <a:pPr algn="l"/>
          <a:r>
            <a:rPr lang="es-ES" sz="900" b="0" dirty="0"/>
            <a:t>La Carrera, junto al proyecto FID-UV, elaboró un plan de </a:t>
          </a:r>
          <a:r>
            <a:rPr lang="es-ES" sz="900" b="0" dirty="0" err="1"/>
            <a:t>VcM</a:t>
          </a:r>
          <a:r>
            <a:rPr lang="es-ES" sz="900" b="0" dirty="0"/>
            <a:t>  para los años 2020-2021 y 2022. Junto con esto, al finalizar el plan se elabora un reporte de las actividades  realizadas.</a:t>
          </a:r>
        </a:p>
      </dgm:t>
    </dgm:pt>
    <dgm:pt modelId="{EF029B7E-E2C9-E548-B834-377592717607}" type="parTrans" cxnId="{FE94A7DD-C4EE-AF42-80C7-BC7ED99143E2}">
      <dgm:prSet/>
      <dgm:spPr/>
      <dgm:t>
        <a:bodyPr/>
        <a:lstStyle/>
        <a:p>
          <a:endParaRPr lang="es-MX"/>
        </a:p>
      </dgm:t>
    </dgm:pt>
    <dgm:pt modelId="{9671950B-05CB-8346-A9F5-7DDCF98C23DA}" type="sibTrans" cxnId="{FE94A7DD-C4EE-AF42-80C7-BC7ED99143E2}">
      <dgm:prSet/>
      <dgm:spPr/>
      <dgm:t>
        <a:bodyPr/>
        <a:lstStyle/>
        <a:p>
          <a:endParaRPr lang="es-MX"/>
        </a:p>
      </dgm:t>
    </dgm:pt>
    <dgm:pt modelId="{17467B50-9134-4F8A-BC3A-81B1E50D3455}" type="pres">
      <dgm:prSet presAssocID="{DB9DA4DD-49D6-4FBD-A802-E73FE4CE88E6}" presName="linearFlow" presStyleCnt="0">
        <dgm:presLayoutVars>
          <dgm:dir/>
          <dgm:animLvl val="lvl"/>
          <dgm:resizeHandles/>
        </dgm:presLayoutVars>
      </dgm:prSet>
      <dgm:spPr/>
    </dgm:pt>
    <dgm:pt modelId="{F3E21619-714B-4FE1-8E4C-BFAD7E297DA1}" type="pres">
      <dgm:prSet presAssocID="{9E9C4BDC-B0D6-4A82-8F7C-D79CE5E1902C}" presName="compositeNode" presStyleCnt="0">
        <dgm:presLayoutVars>
          <dgm:bulletEnabled val="1"/>
        </dgm:presLayoutVars>
      </dgm:prSet>
      <dgm:spPr/>
    </dgm:pt>
    <dgm:pt modelId="{BC52A094-3B1E-4DBE-91E6-6CAD88F9FE73}" type="pres">
      <dgm:prSet presAssocID="{9E9C4BDC-B0D6-4A82-8F7C-D79CE5E1902C}" presName="image" presStyleLbl="fgImgPlace1" presStyleIdx="0" presStyleCnt="3" custScaleX="5830" custScaleY="5830"/>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513A7345-0633-4335-9D12-423F0AE9B3EE}" type="pres">
      <dgm:prSet presAssocID="{9E9C4BDC-B0D6-4A82-8F7C-D79CE5E1902C}" presName="childNode" presStyleLbl="node1" presStyleIdx="0" presStyleCnt="3" custScaleX="109345" custScaleY="94395" custLinFactNeighborX="308" custLinFactNeighborY="5133">
        <dgm:presLayoutVars>
          <dgm:bulletEnabled val="1"/>
        </dgm:presLayoutVars>
      </dgm:prSet>
      <dgm:spPr/>
    </dgm:pt>
    <dgm:pt modelId="{32F0D8BD-90C2-46B1-834E-0D69F6AD76CD}" type="pres">
      <dgm:prSet presAssocID="{9E9C4BDC-B0D6-4A82-8F7C-D79CE5E1902C}" presName="parentNode" presStyleLbl="revTx" presStyleIdx="0" presStyleCnt="3" custAng="5400000" custLinFactX="178814" custLinFactNeighborX="200000" custLinFactNeighborY="-58126">
        <dgm:presLayoutVars>
          <dgm:chMax val="0"/>
          <dgm:bulletEnabled val="1"/>
        </dgm:presLayoutVars>
      </dgm:prSet>
      <dgm:spPr/>
    </dgm:pt>
    <dgm:pt modelId="{8A73DBF7-725D-4DE3-9350-402E4D7D4E35}" type="pres">
      <dgm:prSet presAssocID="{5B7EB255-AF41-445A-84F5-8E7533BCCF05}" presName="sibTrans" presStyleCnt="0"/>
      <dgm:spPr/>
    </dgm:pt>
    <dgm:pt modelId="{FD2C06C0-B6E4-4EBA-940E-B04159223F10}" type="pres">
      <dgm:prSet presAssocID="{5D56F5BF-A9D4-4E80-805A-DF78424BC6C5}" presName="compositeNode" presStyleCnt="0">
        <dgm:presLayoutVars>
          <dgm:bulletEnabled val="1"/>
        </dgm:presLayoutVars>
      </dgm:prSet>
      <dgm:spPr/>
    </dgm:pt>
    <dgm:pt modelId="{B865B878-BCC3-4460-834D-7B3F2DCB5686}" type="pres">
      <dgm:prSet presAssocID="{5D56F5BF-A9D4-4E80-805A-DF78424BC6C5}" presName="image" presStyleLbl="fgImgPlace1" presStyleIdx="1" presStyleCnt="3" custFlipVert="0" custFlipHor="1" custScaleX="5844" custScaleY="5844" custLinFactY="16875" custLinFactNeighborX="-60491" custLinFactNeighborY="100000"/>
      <dgm:spPr/>
    </dgm:pt>
    <dgm:pt modelId="{40EC1A1C-86E2-46B7-8241-A56C79005E9E}" type="pres">
      <dgm:prSet presAssocID="{5D56F5BF-A9D4-4E80-805A-DF78424BC6C5}" presName="childNode" presStyleLbl="node1" presStyleIdx="1" presStyleCnt="3" custScaleX="119055" custScaleY="99292" custLinFactNeighborX="3214" custLinFactNeighborY="9568">
        <dgm:presLayoutVars>
          <dgm:bulletEnabled val="1"/>
        </dgm:presLayoutVars>
      </dgm:prSet>
      <dgm:spPr/>
    </dgm:pt>
    <dgm:pt modelId="{92D7E84E-6A87-47CC-B52A-4FD5BB51112F}" type="pres">
      <dgm:prSet presAssocID="{5D56F5BF-A9D4-4E80-805A-DF78424BC6C5}" presName="parentNode" presStyleLbl="revTx" presStyleIdx="1" presStyleCnt="3" custAng="5400000" custScaleY="94066" custLinFactX="154838" custLinFactNeighborX="200000" custLinFactNeighborY="-58359">
        <dgm:presLayoutVars>
          <dgm:chMax val="0"/>
          <dgm:bulletEnabled val="1"/>
        </dgm:presLayoutVars>
      </dgm:prSet>
      <dgm:spPr/>
    </dgm:pt>
    <dgm:pt modelId="{4F498502-39C8-4895-A2F2-03B4D25D30A0}" type="pres">
      <dgm:prSet presAssocID="{27E6FEF5-3490-43E2-B6CD-2D971141C481}" presName="sibTrans" presStyleCnt="0"/>
      <dgm:spPr/>
    </dgm:pt>
    <dgm:pt modelId="{E25B030D-2DBD-478F-AE10-214DA9A4BA78}" type="pres">
      <dgm:prSet presAssocID="{0E47E1FE-C989-4B42-8B3A-74645A61FDC8}" presName="compositeNode" presStyleCnt="0">
        <dgm:presLayoutVars>
          <dgm:bulletEnabled val="1"/>
        </dgm:presLayoutVars>
      </dgm:prSet>
      <dgm:spPr/>
    </dgm:pt>
    <dgm:pt modelId="{A0FB8C48-21FF-43D5-BA91-65F6B87DA2AB}" type="pres">
      <dgm:prSet presAssocID="{0E47E1FE-C989-4B42-8B3A-74645A61FDC8}" presName="image" presStyleLbl="fgImgPlace1" presStyleIdx="2" presStyleCnt="3" custScaleX="6804" custScaleY="11766"/>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FAA45E1E-78AC-420C-9CC8-EA2AFB5C9CFF}" type="pres">
      <dgm:prSet presAssocID="{0E47E1FE-C989-4B42-8B3A-74645A61FDC8}" presName="childNode" presStyleLbl="node1" presStyleIdx="2" presStyleCnt="3" custScaleX="127361" custScaleY="94501" custLinFactNeighborX="-14771" custLinFactNeighborY="6710">
        <dgm:presLayoutVars>
          <dgm:bulletEnabled val="1"/>
        </dgm:presLayoutVars>
      </dgm:prSet>
      <dgm:spPr/>
    </dgm:pt>
    <dgm:pt modelId="{E8861491-AAE6-43AF-B3CC-68AF32FEFC4E}" type="pres">
      <dgm:prSet presAssocID="{0E47E1FE-C989-4B42-8B3A-74645A61FDC8}" presName="parentNode" presStyleLbl="revTx" presStyleIdx="2" presStyleCnt="3" custAng="5400000" custScaleY="76435" custLinFactX="100000" custLinFactNeighborX="126795" custLinFactNeighborY="-54603">
        <dgm:presLayoutVars>
          <dgm:chMax val="0"/>
          <dgm:bulletEnabled val="1"/>
        </dgm:presLayoutVars>
      </dgm:prSet>
      <dgm:spPr/>
    </dgm:pt>
  </dgm:ptLst>
  <dgm:cxnLst>
    <dgm:cxn modelId="{EA779603-484B-4C4A-B37E-82CC9A9071BC}" type="presOf" srcId="{2E660ADE-1EE3-4D75-87E5-14ECAFE93F0A}" destId="{40EC1A1C-86E2-46B7-8241-A56C79005E9E}" srcOrd="0" destOrd="1" presId="urn:microsoft.com/office/officeart/2005/8/layout/hList2"/>
    <dgm:cxn modelId="{3D65800C-62CF-3843-8335-E0EE340FE286}" srcId="{9E9C4BDC-B0D6-4A82-8F7C-D79CE5E1902C}" destId="{10198CB8-5970-5046-9283-6EEE9BCFC8FD}" srcOrd="5" destOrd="0" parTransId="{78ACE720-D972-A746-A951-A08041A37C2A}" sibTransId="{34861CD3-DF00-9C42-962F-CA935EC00B87}"/>
    <dgm:cxn modelId="{1A23A218-7247-7746-9E5C-FFB881A2F05F}" type="presOf" srcId="{E96E10FB-C8AA-654D-AA87-65101E6271BA}" destId="{40EC1A1C-86E2-46B7-8241-A56C79005E9E}" srcOrd="0" destOrd="7" presId="urn:microsoft.com/office/officeart/2005/8/layout/hList2"/>
    <dgm:cxn modelId="{B71FE319-DEF0-6D45-AA8F-753717571247}" srcId="{5D56F5BF-A9D4-4E80-805A-DF78424BC6C5}" destId="{E96E10FB-C8AA-654D-AA87-65101E6271BA}" srcOrd="7" destOrd="0" parTransId="{B4AA12E3-1AF8-0644-A6AC-AC4196421E7B}" sibTransId="{96554BDF-3A6E-4A45-9D22-5D77F4CF04FF}"/>
    <dgm:cxn modelId="{DA9B3A1D-A0AE-3C4A-9B22-8BCB8661BFB6}" type="presOf" srcId="{E88D2AD6-8A64-2B49-A779-8A92E8F603F1}" destId="{40EC1A1C-86E2-46B7-8241-A56C79005E9E}" srcOrd="0" destOrd="5" presId="urn:microsoft.com/office/officeart/2005/8/layout/hList2"/>
    <dgm:cxn modelId="{1AAD611E-0F74-49D7-9CFE-E66AD163425D}" type="presOf" srcId="{87D731BA-73FF-498A-B322-6DDC75DD5BEE}" destId="{40EC1A1C-86E2-46B7-8241-A56C79005E9E}" srcOrd="0" destOrd="4" presId="urn:microsoft.com/office/officeart/2005/8/layout/hList2"/>
    <dgm:cxn modelId="{C9EE9D27-ECCD-4F5D-8350-E04FB214A289}" type="presOf" srcId="{0E47E1FE-C989-4B42-8B3A-74645A61FDC8}" destId="{E8861491-AAE6-43AF-B3CC-68AF32FEFC4E}" srcOrd="0" destOrd="0" presId="urn:microsoft.com/office/officeart/2005/8/layout/hList2"/>
    <dgm:cxn modelId="{BB49702A-C836-4BD2-8B60-932CFEA70F9F}" srcId="{9E9C4BDC-B0D6-4A82-8F7C-D79CE5E1902C}" destId="{2AE57325-79F6-4B76-B256-DFE6FF75CC96}" srcOrd="0" destOrd="0" parTransId="{E9F13F38-6C01-4B20-8456-1B4985372D62}" sibTransId="{FBF92533-D33F-416A-99A7-80764E08826B}"/>
    <dgm:cxn modelId="{46964D2D-6DAA-4D19-BDB1-0E229E32E629}" type="presOf" srcId="{86A92983-9763-4BD7-AAB3-9025EDC54395}" destId="{40EC1A1C-86E2-46B7-8241-A56C79005E9E}" srcOrd="0" destOrd="0" presId="urn:microsoft.com/office/officeart/2005/8/layout/hList2"/>
    <dgm:cxn modelId="{D64A5B3B-8A84-9F46-BBCE-90B4AF2453FF}" type="presOf" srcId="{10198CB8-5970-5046-9283-6EEE9BCFC8FD}" destId="{513A7345-0633-4335-9D12-423F0AE9B3EE}" srcOrd="0" destOrd="5" presId="urn:microsoft.com/office/officeart/2005/8/layout/hList2"/>
    <dgm:cxn modelId="{8A91B93C-E6BB-4083-9778-597A1D7A2CA3}" srcId="{DB9DA4DD-49D6-4FBD-A802-E73FE4CE88E6}" destId="{0E47E1FE-C989-4B42-8B3A-74645A61FDC8}" srcOrd="2" destOrd="0" parTransId="{81F8ACB1-BA94-4875-9654-BA610F6A5A0A}" sibTransId="{6C9F2EBF-496E-42E8-8C18-3B9354ACADC1}"/>
    <dgm:cxn modelId="{90E6C23D-0A6B-42AA-89B4-747B2B96358F}" srcId="{5D56F5BF-A9D4-4E80-805A-DF78424BC6C5}" destId="{2E660ADE-1EE3-4D75-87E5-14ECAFE93F0A}" srcOrd="1" destOrd="0" parTransId="{7FE70AD1-9B5B-4930-BBA8-F36F09DDE7F8}" sibTransId="{01D8F5D7-5035-4AB0-9194-1F622427552E}"/>
    <dgm:cxn modelId="{007B053F-91C1-134F-9A51-F7A11967ACBD}" type="presOf" srcId="{070B6AD0-B45F-C140-99C8-5A43136FBC87}" destId="{FAA45E1E-78AC-420C-9CC8-EA2AFB5C9CFF}" srcOrd="0" destOrd="4" presId="urn:microsoft.com/office/officeart/2005/8/layout/hList2"/>
    <dgm:cxn modelId="{DE30785C-72EB-4377-86EE-B014D122A715}" type="presOf" srcId="{2AE57325-79F6-4B76-B256-DFE6FF75CC96}" destId="{513A7345-0633-4335-9D12-423F0AE9B3EE}" srcOrd="0" destOrd="0" presId="urn:microsoft.com/office/officeart/2005/8/layout/hList2"/>
    <dgm:cxn modelId="{E85F615F-5D09-4BA4-BB41-49FDC05E2BF2}" type="presOf" srcId="{ABC4FACB-FC7D-4713-A909-0CB51606278F}" destId="{40EC1A1C-86E2-46B7-8241-A56C79005E9E}" srcOrd="0" destOrd="8" presId="urn:microsoft.com/office/officeart/2005/8/layout/hList2"/>
    <dgm:cxn modelId="{759D8F41-1304-4740-B665-E2CD60235C35}" type="presOf" srcId="{56DA6708-6631-46E0-9A98-745A9B4B6E38}" destId="{513A7345-0633-4335-9D12-423F0AE9B3EE}" srcOrd="0" destOrd="2" presId="urn:microsoft.com/office/officeart/2005/8/layout/hList2"/>
    <dgm:cxn modelId="{16590843-337C-40D9-ABCF-148EDB0DF01E}" type="presOf" srcId="{6204A568-0E39-4245-AAF2-3667FEB05A7E}" destId="{513A7345-0633-4335-9D12-423F0AE9B3EE}" srcOrd="0" destOrd="3" presId="urn:microsoft.com/office/officeart/2005/8/layout/hList2"/>
    <dgm:cxn modelId="{0B76CB6A-EEE0-4F4A-B539-7503C864BBC6}" srcId="{5D56F5BF-A9D4-4E80-805A-DF78424BC6C5}" destId="{2D56E28F-D0A6-E54C-A628-6A565A36AD42}" srcOrd="6" destOrd="0" parTransId="{8DA70B66-8013-044E-A7B5-61E4160564CE}" sibTransId="{ACC6BA17-B38A-2C48-B52B-6FC8DE1F693E}"/>
    <dgm:cxn modelId="{01CFD96C-4E21-46EB-9F90-4285D0DC060E}" srcId="{DB9DA4DD-49D6-4FBD-A802-E73FE4CE88E6}" destId="{9E9C4BDC-B0D6-4A82-8F7C-D79CE5E1902C}" srcOrd="0" destOrd="0" parTransId="{83CC75E2-7287-4263-99F5-92FD5EC01732}" sibTransId="{5B7EB255-AF41-445A-84F5-8E7533BCCF05}"/>
    <dgm:cxn modelId="{F1BFE36C-5A54-42B8-85BE-B81E3AC18175}" srcId="{5D56F5BF-A9D4-4E80-805A-DF78424BC6C5}" destId="{86A92983-9763-4BD7-AAB3-9025EDC54395}" srcOrd="0" destOrd="0" parTransId="{2CF23042-7F02-4713-A96E-3C5EA30AEB00}" sibTransId="{4A880587-F732-4498-8354-68C7986F01C5}"/>
    <dgm:cxn modelId="{8DAC184D-6E2B-4630-B189-BFE053949A6E}" srcId="{DB9DA4DD-49D6-4FBD-A802-E73FE4CE88E6}" destId="{5D56F5BF-A9D4-4E80-805A-DF78424BC6C5}" srcOrd="1" destOrd="0" parTransId="{AA02D9D9-C534-491D-B711-8B9963891F0D}" sibTransId="{27E6FEF5-3490-43E2-B6CD-2D971141C481}"/>
    <dgm:cxn modelId="{B2F56A50-3647-4731-8712-A73BBEFD43BE}" type="presOf" srcId="{DC7F696C-DE35-4811-8C08-CB49FC708480}" destId="{513A7345-0633-4335-9D12-423F0AE9B3EE}" srcOrd="0" destOrd="4" presId="urn:microsoft.com/office/officeart/2005/8/layout/hList2"/>
    <dgm:cxn modelId="{80484F50-36CD-4B8B-9310-8452330AC64D}" type="presOf" srcId="{F0D086A6-33DD-4534-99B7-CAAE90512E84}" destId="{FAA45E1E-78AC-420C-9CC8-EA2AFB5C9CFF}" srcOrd="0" destOrd="0" presId="urn:microsoft.com/office/officeart/2005/8/layout/hList2"/>
    <dgm:cxn modelId="{27708150-608F-4E23-B25E-01EC7AEED2C8}" type="presOf" srcId="{DB9DA4DD-49D6-4FBD-A802-E73FE4CE88E6}" destId="{17467B50-9134-4F8A-BC3A-81B1E50D3455}" srcOrd="0" destOrd="0" presId="urn:microsoft.com/office/officeart/2005/8/layout/hList2"/>
    <dgm:cxn modelId="{07EE4E71-6C68-49D4-82A1-98BA5917EE4A}" srcId="{5D56F5BF-A9D4-4E80-805A-DF78424BC6C5}" destId="{ABC4FACB-FC7D-4713-A909-0CB51606278F}" srcOrd="8" destOrd="0" parTransId="{A0F199DA-1EBA-4CD3-8A5C-0B71F687467C}" sibTransId="{AA659B12-1A94-425A-B5A1-042444186B23}"/>
    <dgm:cxn modelId="{3974A976-0E0A-4782-90BF-5A4B008499F6}" srcId="{9E9C4BDC-B0D6-4A82-8F7C-D79CE5E1902C}" destId="{56DA6708-6631-46E0-9A98-745A9B4B6E38}" srcOrd="2" destOrd="0" parTransId="{72EB9A3E-49B5-4984-9127-45125C0164BB}" sibTransId="{8F966E66-10C7-4433-8133-F0374E5B94FA}"/>
    <dgm:cxn modelId="{32971878-D9FB-43BD-AA16-E99A678FDBC8}" type="presOf" srcId="{9E9C4BDC-B0D6-4A82-8F7C-D79CE5E1902C}" destId="{32F0D8BD-90C2-46B1-834E-0D69F6AD76CD}" srcOrd="0" destOrd="0" presId="urn:microsoft.com/office/officeart/2005/8/layout/hList2"/>
    <dgm:cxn modelId="{4FBC407A-AAFC-4A5B-8E32-A71D296ADBBA}" type="presOf" srcId="{14F241A0-AA87-4C74-A960-460050EA032E}" destId="{FAA45E1E-78AC-420C-9CC8-EA2AFB5C9CFF}" srcOrd="0" destOrd="1" presId="urn:microsoft.com/office/officeart/2005/8/layout/hList2"/>
    <dgm:cxn modelId="{BE763686-917B-44F9-8721-EF864C1825FC}" srcId="{0E47E1FE-C989-4B42-8B3A-74645A61FDC8}" destId="{5B6A9D61-3688-4479-A02F-75CA4BC6116D}" srcOrd="3" destOrd="0" parTransId="{F1F968FC-713F-4BF1-A6AA-02D5DE6F3731}" sibTransId="{BAF96853-DBF0-431D-B55A-5E80F65CF5EE}"/>
    <dgm:cxn modelId="{8E883688-ECD7-4A60-A8B4-1D2600398F67}" srcId="{5D56F5BF-A9D4-4E80-805A-DF78424BC6C5}" destId="{17D53DE3-754E-489C-990E-E374492A2A25}" srcOrd="2" destOrd="0" parTransId="{AB2A6A3F-EA65-47BA-B9AA-C733FDB0A51C}" sibTransId="{C7F92191-9A9B-49BA-8F00-A849B16098A2}"/>
    <dgm:cxn modelId="{1CC95A90-9763-4ECC-AEAF-30353DA22742}" srcId="{9E9C4BDC-B0D6-4A82-8F7C-D79CE5E1902C}" destId="{DC7F696C-DE35-4811-8C08-CB49FC708480}" srcOrd="4" destOrd="0" parTransId="{C45A1826-7BF2-4CBA-8681-F4A38632F37F}" sibTransId="{D9E9C698-9D36-400C-A8CC-D281B0CFCF2E}"/>
    <dgm:cxn modelId="{A4498C94-8227-4A42-87FF-EF605F27A9F9}" srcId="{9E9C4BDC-B0D6-4A82-8F7C-D79CE5E1902C}" destId="{F4435493-1728-5B43-B812-35A017001684}" srcOrd="7" destOrd="0" parTransId="{B0DD071F-6A6A-CF45-B485-3C4B3EF02BBD}" sibTransId="{45C895DF-5C6D-EC46-A750-7F109BF547AA}"/>
    <dgm:cxn modelId="{D1837998-FEEB-4BB9-B817-1098BC931129}" srcId="{0E47E1FE-C989-4B42-8B3A-74645A61FDC8}" destId="{F0D086A6-33DD-4534-99B7-CAAE90512E84}" srcOrd="0" destOrd="0" parTransId="{E0AA8B4C-6720-41FB-9FE3-F373B47F270E}" sibTransId="{F0200DF6-E89C-4F49-A737-65ABAA4A19A0}"/>
    <dgm:cxn modelId="{14D84499-73D9-B148-9786-95F565A1F9F6}" srcId="{5D56F5BF-A9D4-4E80-805A-DF78424BC6C5}" destId="{E88D2AD6-8A64-2B49-A779-8A92E8F603F1}" srcOrd="5" destOrd="0" parTransId="{D425B7FC-0802-C445-9C3F-886FFFA437F7}" sibTransId="{1CA75002-E150-2242-A844-42B8B1713E61}"/>
    <dgm:cxn modelId="{775888AA-D2E6-4AA8-8BE2-9866EC2BA98E}" type="presOf" srcId="{37C2EFBC-E6CA-47C7-A0EB-CC621D8A1572}" destId="{40EC1A1C-86E2-46B7-8241-A56C79005E9E}" srcOrd="0" destOrd="3" presId="urn:microsoft.com/office/officeart/2005/8/layout/hList2"/>
    <dgm:cxn modelId="{D0AE27AC-B4A2-F941-AB5A-A619D60E60C7}" type="presOf" srcId="{6FEA6443-17A8-FA4A-961E-48535F2BB80C}" destId="{513A7345-0633-4335-9D12-423F0AE9B3EE}" srcOrd="0" destOrd="6" presId="urn:microsoft.com/office/officeart/2005/8/layout/hList2"/>
    <dgm:cxn modelId="{C5509BBC-EC26-41BB-82C7-63C9071B14A0}" type="presOf" srcId="{5D56F5BF-A9D4-4E80-805A-DF78424BC6C5}" destId="{92D7E84E-6A87-47CC-B52A-4FD5BB51112F}" srcOrd="0" destOrd="0" presId="urn:microsoft.com/office/officeart/2005/8/layout/hList2"/>
    <dgm:cxn modelId="{1D6AD2BC-C4FB-DB4E-B385-9F49B44B8296}" type="presOf" srcId="{2D56E28F-D0A6-E54C-A628-6A565A36AD42}" destId="{40EC1A1C-86E2-46B7-8241-A56C79005E9E}" srcOrd="0" destOrd="6" presId="urn:microsoft.com/office/officeart/2005/8/layout/hList2"/>
    <dgm:cxn modelId="{9F2091BE-FFCD-4001-8B50-451CF1487004}" srcId="{5D56F5BF-A9D4-4E80-805A-DF78424BC6C5}" destId="{87D731BA-73FF-498A-B322-6DDC75DD5BEE}" srcOrd="4" destOrd="0" parTransId="{B327FB76-E723-434D-92AC-03087FF4DC40}" sibTransId="{A331F05F-717E-45FA-8A65-18300A42EEDB}"/>
    <dgm:cxn modelId="{A7E835C5-3F06-EA4B-A7C8-7EEDA1406642}" srcId="{0E47E1FE-C989-4B42-8B3A-74645A61FDC8}" destId="{070B6AD0-B45F-C140-99C8-5A43136FBC87}" srcOrd="4" destOrd="0" parTransId="{5F2A1E67-EE52-E948-B3C3-8D748320796A}" sibTransId="{C70DDE37-FC70-3944-AD84-FAE07371476A}"/>
    <dgm:cxn modelId="{FB613FCB-D0C5-4EDA-A52F-4CBE83AD9516}" srcId="{9E9C4BDC-B0D6-4A82-8F7C-D79CE5E1902C}" destId="{6204A568-0E39-4245-AAF2-3667FEB05A7E}" srcOrd="3" destOrd="0" parTransId="{692D258F-2D88-4608-866C-DD39AD9D895E}" sibTransId="{CD2662E0-BF5C-4BF0-9100-963F6A0E5BE0}"/>
    <dgm:cxn modelId="{7D2ED1CD-8237-4FC4-926D-834D4B361BC8}" srcId="{0E47E1FE-C989-4B42-8B3A-74645A61FDC8}" destId="{14F241A0-AA87-4C74-A960-460050EA032E}" srcOrd="1" destOrd="0" parTransId="{B4EC6114-B8BB-468E-8D5C-9E63FED118D7}" sibTransId="{954264FB-112E-4DA5-8412-9ADD984B86D6}"/>
    <dgm:cxn modelId="{7926F5D3-97BC-4922-8B4F-79470F40C9EF}" type="presOf" srcId="{5B6A9D61-3688-4479-A02F-75CA4BC6116D}" destId="{FAA45E1E-78AC-420C-9CC8-EA2AFB5C9CFF}" srcOrd="0" destOrd="3" presId="urn:microsoft.com/office/officeart/2005/8/layout/hList2"/>
    <dgm:cxn modelId="{0AF03AD9-4F38-AC40-B51E-A34396BF0E5A}" srcId="{9E9C4BDC-B0D6-4A82-8F7C-D79CE5E1902C}" destId="{6FEA6443-17A8-FA4A-961E-48535F2BB80C}" srcOrd="6" destOrd="0" parTransId="{0A0876F5-076F-C545-820A-057DDB36D290}" sibTransId="{C94609BF-FBB2-0B4D-B751-A86EC72658EB}"/>
    <dgm:cxn modelId="{F0E2CFD9-5C2E-4BD5-9175-5BF7BDA3277C}" srcId="{0E47E1FE-C989-4B42-8B3A-74645A61FDC8}" destId="{729FD00A-0F49-4B51-80D7-B48C43DEB2FB}" srcOrd="2" destOrd="0" parTransId="{E3D2E23C-F1BA-4C47-9370-49D387CBCA63}" sibTransId="{DEAD9EF5-8C70-4926-A95B-260626F1BDDE}"/>
    <dgm:cxn modelId="{FE94A7DD-C4EE-AF42-80C7-BC7ED99143E2}" srcId="{0E47E1FE-C989-4B42-8B3A-74645A61FDC8}" destId="{4558C4E9-F2D2-7C40-B8F9-453C5BC22408}" srcOrd="5" destOrd="0" parTransId="{EF029B7E-E2C9-E548-B834-377592717607}" sibTransId="{9671950B-05CB-8346-A9F5-7DDCF98C23DA}"/>
    <dgm:cxn modelId="{386CE1DD-717E-4E11-B593-169B740E16F6}" type="presOf" srcId="{17D53DE3-754E-489C-990E-E374492A2A25}" destId="{40EC1A1C-86E2-46B7-8241-A56C79005E9E}" srcOrd="0" destOrd="2" presId="urn:microsoft.com/office/officeart/2005/8/layout/hList2"/>
    <dgm:cxn modelId="{C80450E5-A129-4879-A9ED-73CFA4ECD191}" srcId="{5D56F5BF-A9D4-4E80-805A-DF78424BC6C5}" destId="{37C2EFBC-E6CA-47C7-A0EB-CC621D8A1572}" srcOrd="3" destOrd="0" parTransId="{DE5D25B5-2FD7-457D-8CF8-A6223548AA23}" sibTransId="{2781CE0B-2637-4135-A05A-50C25BFCBF46}"/>
    <dgm:cxn modelId="{21D681EC-AB08-427A-9334-3BA1937E0B0F}" type="presOf" srcId="{C1256EAB-2B04-4837-AB19-DBDE6CAC2959}" destId="{513A7345-0633-4335-9D12-423F0AE9B3EE}" srcOrd="0" destOrd="1" presId="urn:microsoft.com/office/officeart/2005/8/layout/hList2"/>
    <dgm:cxn modelId="{111D45EF-162F-4AA3-A5D9-1C2441C1804B}" srcId="{9E9C4BDC-B0D6-4A82-8F7C-D79CE5E1902C}" destId="{C1256EAB-2B04-4837-AB19-DBDE6CAC2959}" srcOrd="1" destOrd="0" parTransId="{52EEA6E5-BE5D-4E1A-BD26-C747432951E1}" sibTransId="{4E89977E-97E6-4BA0-9153-4193F8F8A4D0}"/>
    <dgm:cxn modelId="{46A1C9F7-A8BA-4B48-A964-DC0E0092ABF9}" type="presOf" srcId="{4558C4E9-F2D2-7C40-B8F9-453C5BC22408}" destId="{FAA45E1E-78AC-420C-9CC8-EA2AFB5C9CFF}" srcOrd="0" destOrd="5" presId="urn:microsoft.com/office/officeart/2005/8/layout/hList2"/>
    <dgm:cxn modelId="{A7F9DCF8-8AE7-4F53-8A3E-56627E2D871B}" type="presOf" srcId="{729FD00A-0F49-4B51-80D7-B48C43DEB2FB}" destId="{FAA45E1E-78AC-420C-9CC8-EA2AFB5C9CFF}" srcOrd="0" destOrd="2" presId="urn:microsoft.com/office/officeart/2005/8/layout/hList2"/>
    <dgm:cxn modelId="{9F58C0FB-849F-444A-A414-7F57F633A14E}" type="presOf" srcId="{F4435493-1728-5B43-B812-35A017001684}" destId="{513A7345-0633-4335-9D12-423F0AE9B3EE}" srcOrd="0" destOrd="7" presId="urn:microsoft.com/office/officeart/2005/8/layout/hList2"/>
    <dgm:cxn modelId="{F44C3186-58FB-4720-9184-852DC49446F2}" type="presParOf" srcId="{17467B50-9134-4F8A-BC3A-81B1E50D3455}" destId="{F3E21619-714B-4FE1-8E4C-BFAD7E297DA1}" srcOrd="0" destOrd="0" presId="urn:microsoft.com/office/officeart/2005/8/layout/hList2"/>
    <dgm:cxn modelId="{1B7E183D-E965-469F-BC71-E422E618082F}" type="presParOf" srcId="{F3E21619-714B-4FE1-8E4C-BFAD7E297DA1}" destId="{BC52A094-3B1E-4DBE-91E6-6CAD88F9FE73}" srcOrd="0" destOrd="0" presId="urn:microsoft.com/office/officeart/2005/8/layout/hList2"/>
    <dgm:cxn modelId="{2CF94019-1758-4ECC-9594-5711606CE30E}" type="presParOf" srcId="{F3E21619-714B-4FE1-8E4C-BFAD7E297DA1}" destId="{513A7345-0633-4335-9D12-423F0AE9B3EE}" srcOrd="1" destOrd="0" presId="urn:microsoft.com/office/officeart/2005/8/layout/hList2"/>
    <dgm:cxn modelId="{9A34560B-E9EB-48A0-85EB-CE868131E108}" type="presParOf" srcId="{F3E21619-714B-4FE1-8E4C-BFAD7E297DA1}" destId="{32F0D8BD-90C2-46B1-834E-0D69F6AD76CD}" srcOrd="2" destOrd="0" presId="urn:microsoft.com/office/officeart/2005/8/layout/hList2"/>
    <dgm:cxn modelId="{009C2715-B8B7-48F4-92C8-8B33BDEB3BFF}" type="presParOf" srcId="{17467B50-9134-4F8A-BC3A-81B1E50D3455}" destId="{8A73DBF7-725D-4DE3-9350-402E4D7D4E35}" srcOrd="1" destOrd="0" presId="urn:microsoft.com/office/officeart/2005/8/layout/hList2"/>
    <dgm:cxn modelId="{8C7F0870-B1AD-49B8-AAEA-89D5CC69DEC5}" type="presParOf" srcId="{17467B50-9134-4F8A-BC3A-81B1E50D3455}" destId="{FD2C06C0-B6E4-4EBA-940E-B04159223F10}" srcOrd="2" destOrd="0" presId="urn:microsoft.com/office/officeart/2005/8/layout/hList2"/>
    <dgm:cxn modelId="{493AFA99-4024-42DA-AC53-1EA4BB8DE221}" type="presParOf" srcId="{FD2C06C0-B6E4-4EBA-940E-B04159223F10}" destId="{B865B878-BCC3-4460-834D-7B3F2DCB5686}" srcOrd="0" destOrd="0" presId="urn:microsoft.com/office/officeart/2005/8/layout/hList2"/>
    <dgm:cxn modelId="{AB839672-94C0-4E65-BA22-78F11A599480}" type="presParOf" srcId="{FD2C06C0-B6E4-4EBA-940E-B04159223F10}" destId="{40EC1A1C-86E2-46B7-8241-A56C79005E9E}" srcOrd="1" destOrd="0" presId="urn:microsoft.com/office/officeart/2005/8/layout/hList2"/>
    <dgm:cxn modelId="{026B262D-77EA-4A10-9A47-6CDCFC26EB9F}" type="presParOf" srcId="{FD2C06C0-B6E4-4EBA-940E-B04159223F10}" destId="{92D7E84E-6A87-47CC-B52A-4FD5BB51112F}" srcOrd="2" destOrd="0" presId="urn:microsoft.com/office/officeart/2005/8/layout/hList2"/>
    <dgm:cxn modelId="{AA70A363-AF9D-447D-A4A1-F8BC65387FAB}" type="presParOf" srcId="{17467B50-9134-4F8A-BC3A-81B1E50D3455}" destId="{4F498502-39C8-4895-A2F2-03B4D25D30A0}" srcOrd="3" destOrd="0" presId="urn:microsoft.com/office/officeart/2005/8/layout/hList2"/>
    <dgm:cxn modelId="{4B735D3E-C732-4DFA-B74A-E8200C79ED84}" type="presParOf" srcId="{17467B50-9134-4F8A-BC3A-81B1E50D3455}" destId="{E25B030D-2DBD-478F-AE10-214DA9A4BA78}" srcOrd="4" destOrd="0" presId="urn:microsoft.com/office/officeart/2005/8/layout/hList2"/>
    <dgm:cxn modelId="{E4594D3F-CAD0-4BD7-9838-5B1AF5B442BF}" type="presParOf" srcId="{E25B030D-2DBD-478F-AE10-214DA9A4BA78}" destId="{A0FB8C48-21FF-43D5-BA91-65F6B87DA2AB}" srcOrd="0" destOrd="0" presId="urn:microsoft.com/office/officeart/2005/8/layout/hList2"/>
    <dgm:cxn modelId="{0E0F00E7-EFBE-4956-BCEF-2A3E364D767E}" type="presParOf" srcId="{E25B030D-2DBD-478F-AE10-214DA9A4BA78}" destId="{FAA45E1E-78AC-420C-9CC8-EA2AFB5C9CFF}" srcOrd="1" destOrd="0" presId="urn:microsoft.com/office/officeart/2005/8/layout/hList2"/>
    <dgm:cxn modelId="{57B4A388-537B-4E2C-BDC7-266F10AA6228}" type="presParOf" srcId="{E25B030D-2DBD-478F-AE10-214DA9A4BA78}" destId="{E8861491-AAE6-43AF-B3CC-68AF32FEFC4E}"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902252-A4FB-4DC9-AA84-3C37370DF292}"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s-ES"/>
        </a:p>
      </dgm:t>
    </dgm:pt>
    <dgm:pt modelId="{B7D67C39-AC48-4B88-8026-343D889059E2}">
      <dgm:prSet phldrT="[Texto]" custT="1"/>
      <dgm:spPr/>
      <dgm:t>
        <a:bodyPr/>
        <a:lstStyle/>
        <a:p>
          <a:pPr algn="ctr"/>
          <a:endParaRPr lang="es-ES" sz="1000" dirty="0"/>
        </a:p>
        <a:p>
          <a:pPr algn="ctr"/>
          <a:r>
            <a:rPr lang="es-ES" sz="1000" dirty="0">
              <a:latin typeface="Swis721 BT" panose="020B0504020202020204" pitchFamily="34" charset="0"/>
            </a:rPr>
            <a:t>La Universidad provee a la Carrera un sistema administrativo y financiero que permite entregar y gestionar un presupuesto adecuado para su funcionamiento.</a:t>
          </a:r>
        </a:p>
      </dgm:t>
    </dgm:pt>
    <dgm:pt modelId="{621477F4-C31F-43AD-8FE3-E38AFC823857}" type="parTrans" cxnId="{8FA51C18-E4FF-4AB1-8D01-5E207DFCBA15}">
      <dgm:prSet/>
      <dgm:spPr/>
      <dgm:t>
        <a:bodyPr/>
        <a:lstStyle/>
        <a:p>
          <a:endParaRPr lang="es-ES">
            <a:latin typeface="Swis721 BT" panose="020B0504020202020204" pitchFamily="34" charset="0"/>
          </a:endParaRPr>
        </a:p>
      </dgm:t>
    </dgm:pt>
    <dgm:pt modelId="{86A154BC-408B-4CC3-9B55-D16C63074ABB}" type="sibTrans" cxnId="{8FA51C18-E4FF-4AB1-8D01-5E207DFCBA15}">
      <dgm:prSet/>
      <dgm:spPr/>
      <dgm:t>
        <a:bodyPr/>
        <a:lstStyle/>
        <a:p>
          <a:endParaRPr lang="es-ES">
            <a:latin typeface="Swis721 BT" panose="020B0504020202020204" pitchFamily="34" charset="0"/>
          </a:endParaRPr>
        </a:p>
      </dgm:t>
    </dgm:pt>
    <dgm:pt modelId="{5329B807-595B-48FA-AF9C-6E8161333220}">
      <dgm:prSet phldrT="[Texto]" custT="1"/>
      <dgm:spPr/>
      <dgm:t>
        <a:bodyPr/>
        <a:lstStyle/>
        <a:p>
          <a:r>
            <a:rPr lang="es-ES" sz="1000" dirty="0">
              <a:latin typeface="Swis721 BT" panose="020B0504020202020204" pitchFamily="34" charset="0"/>
            </a:rPr>
            <a:t>La Carrera dispone del equipamiento, recursos para el aprendizaje y bibliografía necesarios y suficientes para su normal funcionamiento y el cumplimiento del perfil de egreso.</a:t>
          </a:r>
        </a:p>
      </dgm:t>
    </dgm:pt>
    <dgm:pt modelId="{A1FC04BF-898C-4521-A845-3DB105BDA801}" type="parTrans" cxnId="{A53802DA-090E-40F2-8526-57D9F9E57E83}">
      <dgm:prSet/>
      <dgm:spPr/>
      <dgm:t>
        <a:bodyPr/>
        <a:lstStyle/>
        <a:p>
          <a:endParaRPr lang="es-ES">
            <a:latin typeface="Swis721 BT" panose="020B0504020202020204" pitchFamily="34" charset="0"/>
          </a:endParaRPr>
        </a:p>
      </dgm:t>
    </dgm:pt>
    <dgm:pt modelId="{7A061C3F-ABFF-4B78-AC76-ADEBFECF6463}" type="sibTrans" cxnId="{A53802DA-090E-40F2-8526-57D9F9E57E83}">
      <dgm:prSet/>
      <dgm:spPr/>
      <dgm:t>
        <a:bodyPr/>
        <a:lstStyle/>
        <a:p>
          <a:endParaRPr lang="es-ES">
            <a:latin typeface="Swis721 BT" panose="020B0504020202020204" pitchFamily="34" charset="0"/>
          </a:endParaRPr>
        </a:p>
      </dgm:t>
    </dgm:pt>
    <dgm:pt modelId="{B13FC090-B2AF-4AF9-8C72-96F77A307DAD}">
      <dgm:prSet phldrT="[Texto]" custT="1"/>
      <dgm:spPr/>
      <dgm:t>
        <a:bodyPr/>
        <a:lstStyle/>
        <a:p>
          <a:r>
            <a:rPr lang="es-ES" sz="1000" dirty="0">
              <a:latin typeface="Swis721 BT" panose="020B0504020202020204" pitchFamily="34" charset="0"/>
            </a:rPr>
            <a:t>La Universidad dispone de servicios y beneficios que enriquecen y mejoran la vida universitaria de los estudiantes a través de la Dirección de Asuntos Estudiantiles (DAE).</a:t>
          </a:r>
        </a:p>
      </dgm:t>
    </dgm:pt>
    <dgm:pt modelId="{BC1EA9A0-B815-4C10-B9D6-2BDE53868786}" type="parTrans" cxnId="{2346BB79-4349-4F38-BA4E-3FEC7F05F99F}">
      <dgm:prSet/>
      <dgm:spPr/>
      <dgm:t>
        <a:bodyPr/>
        <a:lstStyle/>
        <a:p>
          <a:endParaRPr lang="es-ES">
            <a:latin typeface="Swis721 BT" panose="020B0504020202020204" pitchFamily="34" charset="0"/>
          </a:endParaRPr>
        </a:p>
      </dgm:t>
    </dgm:pt>
    <dgm:pt modelId="{6AD79D4F-0E29-4037-9B45-42A1AA58BE02}" type="sibTrans" cxnId="{2346BB79-4349-4F38-BA4E-3FEC7F05F99F}">
      <dgm:prSet/>
      <dgm:spPr/>
      <dgm:t>
        <a:bodyPr/>
        <a:lstStyle/>
        <a:p>
          <a:endParaRPr lang="es-ES">
            <a:latin typeface="Swis721 BT" panose="020B0504020202020204" pitchFamily="34" charset="0"/>
          </a:endParaRPr>
        </a:p>
      </dgm:t>
    </dgm:pt>
    <dgm:pt modelId="{A623B791-0A74-49D4-B937-DBB765FF4ADD}">
      <dgm:prSet phldrT="[Texto]" custT="1"/>
      <dgm:spPr/>
      <dgm:t>
        <a:bodyPr/>
        <a:lstStyle/>
        <a:p>
          <a:r>
            <a:rPr lang="es-ES" sz="900" dirty="0">
              <a:latin typeface="Swis721 BT" panose="020B0504020202020204" pitchFamily="34" charset="0"/>
            </a:rPr>
            <a:t>La Carrera y la Universidad fomentan la participación de los estudiantes a través de instancias </a:t>
          </a:r>
          <a:r>
            <a:rPr lang="es-ES" sz="900" dirty="0" err="1">
              <a:latin typeface="Swis721 BT" panose="020B0504020202020204" pitchFamily="34" charset="0"/>
            </a:rPr>
            <a:t>triestamentales</a:t>
          </a:r>
          <a:r>
            <a:rPr lang="es-ES" sz="900" dirty="0">
              <a:latin typeface="Swis721 BT" panose="020B0504020202020204" pitchFamily="34" charset="0"/>
            </a:rPr>
            <a:t> generando un sentido de pertenencia y protagonismo en el quehacer universitario.</a:t>
          </a:r>
        </a:p>
      </dgm:t>
    </dgm:pt>
    <dgm:pt modelId="{C4FBEA5B-C735-4511-B944-74AC502F4952}" type="parTrans" cxnId="{03C130EB-AE8A-4F2F-8E8E-361458AFAFCB}">
      <dgm:prSet/>
      <dgm:spPr/>
      <dgm:t>
        <a:bodyPr/>
        <a:lstStyle/>
        <a:p>
          <a:endParaRPr lang="es-ES">
            <a:latin typeface="Swis721 BT" panose="020B0504020202020204" pitchFamily="34" charset="0"/>
          </a:endParaRPr>
        </a:p>
      </dgm:t>
    </dgm:pt>
    <dgm:pt modelId="{020ABFF3-B77C-48E6-B1AC-014AEB275A9D}" type="sibTrans" cxnId="{03C130EB-AE8A-4F2F-8E8E-361458AFAFCB}">
      <dgm:prSet/>
      <dgm:spPr/>
      <dgm:t>
        <a:bodyPr/>
        <a:lstStyle/>
        <a:p>
          <a:endParaRPr lang="es-ES">
            <a:latin typeface="Swis721 BT" panose="020B0504020202020204" pitchFamily="34" charset="0"/>
          </a:endParaRPr>
        </a:p>
      </dgm:t>
    </dgm:pt>
    <dgm:pt modelId="{EDF3D9D7-7200-4F77-BE15-F38294053C94}">
      <dgm:prSet phldrT="[Texto]" custT="1"/>
      <dgm:spPr/>
      <dgm:t>
        <a:bodyPr/>
        <a:lstStyle/>
        <a:p>
          <a:r>
            <a:rPr lang="es-ES" sz="900" dirty="0">
              <a:latin typeface="Swis721 BT" panose="020B0504020202020204" pitchFamily="34" charset="0"/>
            </a:rPr>
            <a:t>La Carrera promueve gestiona y verifica el desarrollo de investigación y material de enseñanza, así como la permanente relación con centros profesionales e investigadores, tanto del área disciplinar como pedagógica.</a:t>
          </a:r>
        </a:p>
      </dgm:t>
    </dgm:pt>
    <dgm:pt modelId="{1000173D-F339-461D-81C5-E695A0DCA166}" type="parTrans" cxnId="{8AF081A3-7F34-4AF4-9205-EE4EA2747BC6}">
      <dgm:prSet/>
      <dgm:spPr/>
      <dgm:t>
        <a:bodyPr/>
        <a:lstStyle/>
        <a:p>
          <a:endParaRPr lang="es-ES">
            <a:latin typeface="Swis721 BT" panose="020B0504020202020204" pitchFamily="34" charset="0"/>
          </a:endParaRPr>
        </a:p>
      </dgm:t>
    </dgm:pt>
    <dgm:pt modelId="{009C2EF2-6D13-462B-B7F3-C300DE8F8C0A}" type="sibTrans" cxnId="{8AF081A3-7F34-4AF4-9205-EE4EA2747BC6}">
      <dgm:prSet/>
      <dgm:spPr/>
      <dgm:t>
        <a:bodyPr/>
        <a:lstStyle/>
        <a:p>
          <a:endParaRPr lang="es-ES">
            <a:latin typeface="Swis721 BT" panose="020B0504020202020204" pitchFamily="34" charset="0"/>
          </a:endParaRPr>
        </a:p>
      </dgm:t>
    </dgm:pt>
    <dgm:pt modelId="{6EB4E5D3-B078-4998-83D4-28971B934A28}">
      <dgm:prSet/>
      <dgm:spPr/>
      <dgm:t>
        <a:bodyPr/>
        <a:lstStyle/>
        <a:p>
          <a:pPr algn="l"/>
          <a:endParaRPr lang="es-ES" sz="2300" dirty="0">
            <a:latin typeface="Swis721 BT" panose="020B0504020202020204" pitchFamily="34" charset="0"/>
          </a:endParaRPr>
        </a:p>
      </dgm:t>
    </dgm:pt>
    <dgm:pt modelId="{A02DB441-CDF8-4C3F-B415-698723401B13}" type="parTrans" cxnId="{744AE928-250C-49E4-943E-C67F720FF251}">
      <dgm:prSet/>
      <dgm:spPr/>
      <dgm:t>
        <a:bodyPr/>
        <a:lstStyle/>
        <a:p>
          <a:endParaRPr lang="es-ES">
            <a:latin typeface="Swis721 BT" panose="020B0504020202020204" pitchFamily="34" charset="0"/>
          </a:endParaRPr>
        </a:p>
      </dgm:t>
    </dgm:pt>
    <dgm:pt modelId="{950853BB-A6A8-4CDD-84B4-0C50497B28A4}" type="sibTrans" cxnId="{744AE928-250C-49E4-943E-C67F720FF251}">
      <dgm:prSet/>
      <dgm:spPr/>
      <dgm:t>
        <a:bodyPr/>
        <a:lstStyle/>
        <a:p>
          <a:endParaRPr lang="es-ES">
            <a:latin typeface="Swis721 BT" panose="020B0504020202020204" pitchFamily="34" charset="0"/>
          </a:endParaRPr>
        </a:p>
      </dgm:t>
    </dgm:pt>
    <dgm:pt modelId="{E5BD15DF-3241-4565-B98A-1E276087AFBE}">
      <dgm:prSet/>
      <dgm:spPr/>
      <dgm:t>
        <a:bodyPr/>
        <a:lstStyle/>
        <a:p>
          <a:endParaRPr lang="es-ES">
            <a:latin typeface="Swis721 BT" panose="020B0504020202020204" pitchFamily="34" charset="0"/>
          </a:endParaRPr>
        </a:p>
      </dgm:t>
    </dgm:pt>
    <dgm:pt modelId="{EA996680-AA81-4439-BE35-99BFC993DAF7}" type="parTrans" cxnId="{A90B5D34-4F03-4509-B63F-8F2A1FEB2B81}">
      <dgm:prSet/>
      <dgm:spPr/>
      <dgm:t>
        <a:bodyPr/>
        <a:lstStyle/>
        <a:p>
          <a:endParaRPr lang="es-ES">
            <a:latin typeface="Swis721 BT" panose="020B0504020202020204" pitchFamily="34" charset="0"/>
          </a:endParaRPr>
        </a:p>
      </dgm:t>
    </dgm:pt>
    <dgm:pt modelId="{13A57BE7-A465-4B75-8BA8-90AAF62D9D5D}" type="sibTrans" cxnId="{A90B5D34-4F03-4509-B63F-8F2A1FEB2B81}">
      <dgm:prSet/>
      <dgm:spPr/>
      <dgm:t>
        <a:bodyPr/>
        <a:lstStyle/>
        <a:p>
          <a:endParaRPr lang="es-ES">
            <a:latin typeface="Swis721 BT" panose="020B0504020202020204" pitchFamily="34" charset="0"/>
          </a:endParaRPr>
        </a:p>
      </dgm:t>
    </dgm:pt>
    <dgm:pt modelId="{A0D40A53-99E8-4DB8-8BA0-725BCA9D3766}">
      <dgm:prSet/>
      <dgm:spPr/>
      <dgm:t>
        <a:bodyPr/>
        <a:lstStyle/>
        <a:p>
          <a:endParaRPr lang="es-ES">
            <a:latin typeface="Swis721 BT" panose="020B0504020202020204" pitchFamily="34" charset="0"/>
          </a:endParaRPr>
        </a:p>
      </dgm:t>
    </dgm:pt>
    <dgm:pt modelId="{A41B526D-0845-4392-A86D-DC89094D86A1}" type="parTrans" cxnId="{3CF86C66-67C1-4221-BC89-C1DE534FED0B}">
      <dgm:prSet/>
      <dgm:spPr/>
      <dgm:t>
        <a:bodyPr/>
        <a:lstStyle/>
        <a:p>
          <a:endParaRPr lang="es-ES">
            <a:latin typeface="Swis721 BT" panose="020B0504020202020204" pitchFamily="34" charset="0"/>
          </a:endParaRPr>
        </a:p>
      </dgm:t>
    </dgm:pt>
    <dgm:pt modelId="{417518BE-2D59-4337-9F1F-ED0F0C7327E4}" type="sibTrans" cxnId="{3CF86C66-67C1-4221-BC89-C1DE534FED0B}">
      <dgm:prSet/>
      <dgm:spPr/>
      <dgm:t>
        <a:bodyPr/>
        <a:lstStyle/>
        <a:p>
          <a:endParaRPr lang="es-ES">
            <a:latin typeface="Swis721 BT" panose="020B0504020202020204" pitchFamily="34" charset="0"/>
          </a:endParaRPr>
        </a:p>
      </dgm:t>
    </dgm:pt>
    <dgm:pt modelId="{0289DC57-5E5D-4205-A07A-59AD0746FAD9}">
      <dgm:prSet/>
      <dgm:spPr/>
      <dgm:t>
        <a:bodyPr/>
        <a:lstStyle/>
        <a:p>
          <a:endParaRPr lang="es-ES">
            <a:latin typeface="Swis721 BT" panose="020B0504020202020204" pitchFamily="34" charset="0"/>
          </a:endParaRPr>
        </a:p>
      </dgm:t>
    </dgm:pt>
    <dgm:pt modelId="{0DC1E110-1C3C-490A-B32A-86316EBAF744}" type="parTrans" cxnId="{57A76EE8-BDC9-4779-BEBB-D8FF343A63AD}">
      <dgm:prSet/>
      <dgm:spPr/>
      <dgm:t>
        <a:bodyPr/>
        <a:lstStyle/>
        <a:p>
          <a:endParaRPr lang="es-ES">
            <a:latin typeface="Swis721 BT" panose="020B0504020202020204" pitchFamily="34" charset="0"/>
          </a:endParaRPr>
        </a:p>
      </dgm:t>
    </dgm:pt>
    <dgm:pt modelId="{D8717A15-74CF-4B4E-83D0-D4DC8248D075}" type="sibTrans" cxnId="{57A76EE8-BDC9-4779-BEBB-D8FF343A63AD}">
      <dgm:prSet/>
      <dgm:spPr/>
      <dgm:t>
        <a:bodyPr/>
        <a:lstStyle/>
        <a:p>
          <a:endParaRPr lang="es-ES">
            <a:latin typeface="Swis721 BT" panose="020B0504020202020204" pitchFamily="34" charset="0"/>
          </a:endParaRPr>
        </a:p>
      </dgm:t>
    </dgm:pt>
    <dgm:pt modelId="{41CE2B54-8D16-4D81-87F9-1CAA7164CB20}">
      <dgm:prSet/>
      <dgm:spPr/>
      <dgm:t>
        <a:bodyPr/>
        <a:lstStyle/>
        <a:p>
          <a:endParaRPr lang="es-ES">
            <a:latin typeface="Swis721 BT" panose="020B0504020202020204" pitchFamily="34" charset="0"/>
          </a:endParaRPr>
        </a:p>
      </dgm:t>
    </dgm:pt>
    <dgm:pt modelId="{7EE4B474-5CB7-4CB5-AB48-48EBBB224B65}" type="parTrans" cxnId="{C319ACAE-FDF8-461B-B7CB-D1426C7CE5A0}">
      <dgm:prSet/>
      <dgm:spPr/>
      <dgm:t>
        <a:bodyPr/>
        <a:lstStyle/>
        <a:p>
          <a:endParaRPr lang="es-ES">
            <a:latin typeface="Swis721 BT" panose="020B0504020202020204" pitchFamily="34" charset="0"/>
          </a:endParaRPr>
        </a:p>
      </dgm:t>
    </dgm:pt>
    <dgm:pt modelId="{2A561669-8D27-40ED-9189-988849516CCF}" type="sibTrans" cxnId="{C319ACAE-FDF8-461B-B7CB-D1426C7CE5A0}">
      <dgm:prSet/>
      <dgm:spPr/>
      <dgm:t>
        <a:bodyPr/>
        <a:lstStyle/>
        <a:p>
          <a:endParaRPr lang="es-ES">
            <a:latin typeface="Swis721 BT" panose="020B0504020202020204" pitchFamily="34" charset="0"/>
          </a:endParaRPr>
        </a:p>
      </dgm:t>
    </dgm:pt>
    <dgm:pt modelId="{9489C185-0654-424F-905E-90908724732B}" type="pres">
      <dgm:prSet presAssocID="{34902252-A4FB-4DC9-AA84-3C37370DF292}" presName="diagram" presStyleCnt="0">
        <dgm:presLayoutVars>
          <dgm:dir/>
          <dgm:resizeHandles val="exact"/>
        </dgm:presLayoutVars>
      </dgm:prSet>
      <dgm:spPr/>
    </dgm:pt>
    <dgm:pt modelId="{C152C511-9590-45C6-A916-09F7B47FDD7E}" type="pres">
      <dgm:prSet presAssocID="{B7D67C39-AC48-4B88-8026-343D889059E2}" presName="node" presStyleLbl="node1" presStyleIdx="0" presStyleCnt="9">
        <dgm:presLayoutVars>
          <dgm:bulletEnabled val="1"/>
        </dgm:presLayoutVars>
      </dgm:prSet>
      <dgm:spPr/>
    </dgm:pt>
    <dgm:pt modelId="{4D42F132-88AB-4D19-B7FD-8D72582D12DD}" type="pres">
      <dgm:prSet presAssocID="{86A154BC-408B-4CC3-9B55-D16C63074ABB}" presName="sibTrans" presStyleCnt="0"/>
      <dgm:spPr/>
    </dgm:pt>
    <dgm:pt modelId="{ED9A742D-6AB2-4E8A-96EF-21E462FD5D7E}" type="pres">
      <dgm:prSet presAssocID="{E5BD15DF-3241-4565-B98A-1E276087AFBE}" presName="node" presStyleLbl="node1" presStyleIdx="1" presStyleCnt="9">
        <dgm:presLayoutVars>
          <dgm:bulletEnabled val="1"/>
        </dgm:presLayoutVars>
      </dgm:prSet>
      <dgm:spPr/>
    </dgm:pt>
    <dgm:pt modelId="{BB0B7FA1-274D-4E68-A1EC-54F98800277E}" type="pres">
      <dgm:prSet presAssocID="{13A57BE7-A465-4B75-8BA8-90AAF62D9D5D}" presName="sibTrans" presStyleCnt="0"/>
      <dgm:spPr/>
    </dgm:pt>
    <dgm:pt modelId="{6CE6D60B-15EF-4333-8D0B-E0C78AA12E8B}" type="pres">
      <dgm:prSet presAssocID="{A0D40A53-99E8-4DB8-8BA0-725BCA9D3766}" presName="node" presStyleLbl="node1" presStyleIdx="2" presStyleCnt="9">
        <dgm:presLayoutVars>
          <dgm:bulletEnabled val="1"/>
        </dgm:presLayoutVars>
      </dgm:prSet>
      <dgm:spPr/>
    </dgm:pt>
    <dgm:pt modelId="{F06E7A14-4958-428E-ACD4-2156B95C51C6}" type="pres">
      <dgm:prSet presAssocID="{417518BE-2D59-4337-9F1F-ED0F0C7327E4}" presName="sibTrans" presStyleCnt="0"/>
      <dgm:spPr/>
    </dgm:pt>
    <dgm:pt modelId="{14C23A1F-6E4C-4CFC-9919-C388FAF4E086}" type="pres">
      <dgm:prSet presAssocID="{0289DC57-5E5D-4205-A07A-59AD0746FAD9}" presName="node" presStyleLbl="node1" presStyleIdx="3" presStyleCnt="9" custLinFactNeighborX="-2480" custLinFactNeighborY="3315">
        <dgm:presLayoutVars>
          <dgm:bulletEnabled val="1"/>
        </dgm:presLayoutVars>
      </dgm:prSet>
      <dgm:spPr/>
    </dgm:pt>
    <dgm:pt modelId="{589BE732-9458-4629-A92A-5833BC56109B}" type="pres">
      <dgm:prSet presAssocID="{D8717A15-74CF-4B4E-83D0-D4DC8248D075}" presName="sibTrans" presStyleCnt="0"/>
      <dgm:spPr/>
    </dgm:pt>
    <dgm:pt modelId="{D0612AA0-9D0E-4251-832E-4DBF8C56D84B}" type="pres">
      <dgm:prSet presAssocID="{41CE2B54-8D16-4D81-87F9-1CAA7164CB20}" presName="node" presStyleLbl="node1" presStyleIdx="4" presStyleCnt="9">
        <dgm:presLayoutVars>
          <dgm:bulletEnabled val="1"/>
        </dgm:presLayoutVars>
      </dgm:prSet>
      <dgm:spPr/>
    </dgm:pt>
    <dgm:pt modelId="{C44BF3B7-51D0-46EC-8D56-BFAECD54E622}" type="pres">
      <dgm:prSet presAssocID="{2A561669-8D27-40ED-9189-988849516CCF}" presName="sibTrans" presStyleCnt="0"/>
      <dgm:spPr/>
    </dgm:pt>
    <dgm:pt modelId="{C7817D48-E03F-4725-BF77-9F552D7DBE98}" type="pres">
      <dgm:prSet presAssocID="{5329B807-595B-48FA-AF9C-6E8161333220}" presName="node" presStyleLbl="node1" presStyleIdx="5" presStyleCnt="9">
        <dgm:presLayoutVars>
          <dgm:bulletEnabled val="1"/>
        </dgm:presLayoutVars>
      </dgm:prSet>
      <dgm:spPr/>
    </dgm:pt>
    <dgm:pt modelId="{6D1EFFF9-C75D-4904-8F3A-AB60A0FA8AE7}" type="pres">
      <dgm:prSet presAssocID="{7A061C3F-ABFF-4B78-AC76-ADEBFECF6463}" presName="sibTrans" presStyleCnt="0"/>
      <dgm:spPr/>
    </dgm:pt>
    <dgm:pt modelId="{FC415A07-743C-4C10-81E5-0785568C9EC4}" type="pres">
      <dgm:prSet presAssocID="{B13FC090-B2AF-4AF9-8C72-96F77A307DAD}" presName="node" presStyleLbl="node1" presStyleIdx="6" presStyleCnt="9">
        <dgm:presLayoutVars>
          <dgm:bulletEnabled val="1"/>
        </dgm:presLayoutVars>
      </dgm:prSet>
      <dgm:spPr/>
    </dgm:pt>
    <dgm:pt modelId="{13A51668-3976-429B-9001-9A59ACD2C0E7}" type="pres">
      <dgm:prSet presAssocID="{6AD79D4F-0E29-4037-9B45-42A1AA58BE02}" presName="sibTrans" presStyleCnt="0"/>
      <dgm:spPr/>
    </dgm:pt>
    <dgm:pt modelId="{3F05C08E-C724-4C13-B80A-94E6D05622BE}" type="pres">
      <dgm:prSet presAssocID="{A623B791-0A74-49D4-B937-DBB765FF4ADD}" presName="node" presStyleLbl="node1" presStyleIdx="7" presStyleCnt="9">
        <dgm:presLayoutVars>
          <dgm:bulletEnabled val="1"/>
        </dgm:presLayoutVars>
      </dgm:prSet>
      <dgm:spPr/>
    </dgm:pt>
    <dgm:pt modelId="{3094FEBC-8FF3-47F8-86B3-5C29BB0690A7}" type="pres">
      <dgm:prSet presAssocID="{020ABFF3-B77C-48E6-B1AC-014AEB275A9D}" presName="sibTrans" presStyleCnt="0"/>
      <dgm:spPr/>
    </dgm:pt>
    <dgm:pt modelId="{D3112826-7499-4A3F-A8C1-2A1807E2E19E}" type="pres">
      <dgm:prSet presAssocID="{EDF3D9D7-7200-4F77-BE15-F38294053C94}" presName="node" presStyleLbl="node1" presStyleIdx="8" presStyleCnt="9">
        <dgm:presLayoutVars>
          <dgm:bulletEnabled val="1"/>
        </dgm:presLayoutVars>
      </dgm:prSet>
      <dgm:spPr/>
    </dgm:pt>
  </dgm:ptLst>
  <dgm:cxnLst>
    <dgm:cxn modelId="{07FDB410-7DE8-4460-9EF6-65B7478726A7}" type="presOf" srcId="{B13FC090-B2AF-4AF9-8C72-96F77A307DAD}" destId="{FC415A07-743C-4C10-81E5-0785568C9EC4}" srcOrd="0" destOrd="0" presId="urn:microsoft.com/office/officeart/2005/8/layout/default"/>
    <dgm:cxn modelId="{8FA51C18-E4FF-4AB1-8D01-5E207DFCBA15}" srcId="{34902252-A4FB-4DC9-AA84-3C37370DF292}" destId="{B7D67C39-AC48-4B88-8026-343D889059E2}" srcOrd="0" destOrd="0" parTransId="{621477F4-C31F-43AD-8FE3-E38AFC823857}" sibTransId="{86A154BC-408B-4CC3-9B55-D16C63074ABB}"/>
    <dgm:cxn modelId="{A3A78320-BB5C-4125-9BFF-3C6C1A420998}" type="presOf" srcId="{5329B807-595B-48FA-AF9C-6E8161333220}" destId="{C7817D48-E03F-4725-BF77-9F552D7DBE98}" srcOrd="0" destOrd="0" presId="urn:microsoft.com/office/officeart/2005/8/layout/default"/>
    <dgm:cxn modelId="{744AE928-250C-49E4-943E-C67F720FF251}" srcId="{B7D67C39-AC48-4B88-8026-343D889059E2}" destId="{6EB4E5D3-B078-4998-83D4-28971B934A28}" srcOrd="0" destOrd="0" parTransId="{A02DB441-CDF8-4C3F-B415-698723401B13}" sibTransId="{950853BB-A6A8-4CDD-84B4-0C50497B28A4}"/>
    <dgm:cxn modelId="{A90B5D34-4F03-4509-B63F-8F2A1FEB2B81}" srcId="{34902252-A4FB-4DC9-AA84-3C37370DF292}" destId="{E5BD15DF-3241-4565-B98A-1E276087AFBE}" srcOrd="1" destOrd="0" parTransId="{EA996680-AA81-4439-BE35-99BFC993DAF7}" sibTransId="{13A57BE7-A465-4B75-8BA8-90AAF62D9D5D}"/>
    <dgm:cxn modelId="{F1DD193A-7F90-4CE0-B9D1-AD6C0BBB0205}" type="presOf" srcId="{6EB4E5D3-B078-4998-83D4-28971B934A28}" destId="{C152C511-9590-45C6-A916-09F7B47FDD7E}" srcOrd="0" destOrd="1" presId="urn:microsoft.com/office/officeart/2005/8/layout/default"/>
    <dgm:cxn modelId="{DDD7E75D-C11D-4195-A4E6-227D668FE4AC}" type="presOf" srcId="{A623B791-0A74-49D4-B937-DBB765FF4ADD}" destId="{3F05C08E-C724-4C13-B80A-94E6D05622BE}" srcOrd="0" destOrd="0" presId="urn:microsoft.com/office/officeart/2005/8/layout/default"/>
    <dgm:cxn modelId="{C46F8C62-5B62-45F2-9622-2679B94C06EC}" type="presOf" srcId="{34902252-A4FB-4DC9-AA84-3C37370DF292}" destId="{9489C185-0654-424F-905E-90908724732B}" srcOrd="0" destOrd="0" presId="urn:microsoft.com/office/officeart/2005/8/layout/default"/>
    <dgm:cxn modelId="{3CF86C66-67C1-4221-BC89-C1DE534FED0B}" srcId="{34902252-A4FB-4DC9-AA84-3C37370DF292}" destId="{A0D40A53-99E8-4DB8-8BA0-725BCA9D3766}" srcOrd="2" destOrd="0" parTransId="{A41B526D-0845-4392-A86D-DC89094D86A1}" sibTransId="{417518BE-2D59-4337-9F1F-ED0F0C7327E4}"/>
    <dgm:cxn modelId="{5CFA486B-B1CA-4BA4-8F81-23933274234B}" type="presOf" srcId="{B7D67C39-AC48-4B88-8026-343D889059E2}" destId="{C152C511-9590-45C6-A916-09F7B47FDD7E}" srcOrd="0" destOrd="0" presId="urn:microsoft.com/office/officeart/2005/8/layout/default"/>
    <dgm:cxn modelId="{2346BB79-4349-4F38-BA4E-3FEC7F05F99F}" srcId="{34902252-A4FB-4DC9-AA84-3C37370DF292}" destId="{B13FC090-B2AF-4AF9-8C72-96F77A307DAD}" srcOrd="6" destOrd="0" parTransId="{BC1EA9A0-B815-4C10-B9D6-2BDE53868786}" sibTransId="{6AD79D4F-0E29-4037-9B45-42A1AA58BE02}"/>
    <dgm:cxn modelId="{8D86749F-3DEB-4C4F-A7B4-026DAB1A27C8}" type="presOf" srcId="{EDF3D9D7-7200-4F77-BE15-F38294053C94}" destId="{D3112826-7499-4A3F-A8C1-2A1807E2E19E}" srcOrd="0" destOrd="0" presId="urn:microsoft.com/office/officeart/2005/8/layout/default"/>
    <dgm:cxn modelId="{8AF081A3-7F34-4AF4-9205-EE4EA2747BC6}" srcId="{34902252-A4FB-4DC9-AA84-3C37370DF292}" destId="{EDF3D9D7-7200-4F77-BE15-F38294053C94}" srcOrd="8" destOrd="0" parTransId="{1000173D-F339-461D-81C5-E695A0DCA166}" sibTransId="{009C2EF2-6D13-462B-B7F3-C300DE8F8C0A}"/>
    <dgm:cxn modelId="{147D31A9-6744-4B56-843A-62E0E373D95F}" type="presOf" srcId="{41CE2B54-8D16-4D81-87F9-1CAA7164CB20}" destId="{D0612AA0-9D0E-4251-832E-4DBF8C56D84B}" srcOrd="0" destOrd="0" presId="urn:microsoft.com/office/officeart/2005/8/layout/default"/>
    <dgm:cxn modelId="{C319ACAE-FDF8-461B-B7CB-D1426C7CE5A0}" srcId="{34902252-A4FB-4DC9-AA84-3C37370DF292}" destId="{41CE2B54-8D16-4D81-87F9-1CAA7164CB20}" srcOrd="4" destOrd="0" parTransId="{7EE4B474-5CB7-4CB5-AB48-48EBBB224B65}" sibTransId="{2A561669-8D27-40ED-9189-988849516CCF}"/>
    <dgm:cxn modelId="{A53802DA-090E-40F2-8526-57D9F9E57E83}" srcId="{34902252-A4FB-4DC9-AA84-3C37370DF292}" destId="{5329B807-595B-48FA-AF9C-6E8161333220}" srcOrd="5" destOrd="0" parTransId="{A1FC04BF-898C-4521-A845-3DB105BDA801}" sibTransId="{7A061C3F-ABFF-4B78-AC76-ADEBFECF6463}"/>
    <dgm:cxn modelId="{58E51DE4-61A4-41E1-AA38-4AB747CF3048}" type="presOf" srcId="{E5BD15DF-3241-4565-B98A-1E276087AFBE}" destId="{ED9A742D-6AB2-4E8A-96EF-21E462FD5D7E}" srcOrd="0" destOrd="0" presId="urn:microsoft.com/office/officeart/2005/8/layout/default"/>
    <dgm:cxn modelId="{57A76EE8-BDC9-4779-BEBB-D8FF343A63AD}" srcId="{34902252-A4FB-4DC9-AA84-3C37370DF292}" destId="{0289DC57-5E5D-4205-A07A-59AD0746FAD9}" srcOrd="3" destOrd="0" parTransId="{0DC1E110-1C3C-490A-B32A-86316EBAF744}" sibTransId="{D8717A15-74CF-4B4E-83D0-D4DC8248D075}"/>
    <dgm:cxn modelId="{03C130EB-AE8A-4F2F-8E8E-361458AFAFCB}" srcId="{34902252-A4FB-4DC9-AA84-3C37370DF292}" destId="{A623B791-0A74-49D4-B937-DBB765FF4ADD}" srcOrd="7" destOrd="0" parTransId="{C4FBEA5B-C735-4511-B944-74AC502F4952}" sibTransId="{020ABFF3-B77C-48E6-B1AC-014AEB275A9D}"/>
    <dgm:cxn modelId="{EA5B39ED-A18B-42D5-AA72-E42E2E94A300}" type="presOf" srcId="{0289DC57-5E5D-4205-A07A-59AD0746FAD9}" destId="{14C23A1F-6E4C-4CFC-9919-C388FAF4E086}" srcOrd="0" destOrd="0" presId="urn:microsoft.com/office/officeart/2005/8/layout/default"/>
    <dgm:cxn modelId="{2BC337F3-4B7C-4266-A843-C9A53705EF4B}" type="presOf" srcId="{A0D40A53-99E8-4DB8-8BA0-725BCA9D3766}" destId="{6CE6D60B-15EF-4333-8D0B-E0C78AA12E8B}" srcOrd="0" destOrd="0" presId="urn:microsoft.com/office/officeart/2005/8/layout/default"/>
    <dgm:cxn modelId="{A30EA656-F7EC-462D-8BF4-72A17FCE8F20}" type="presParOf" srcId="{9489C185-0654-424F-905E-90908724732B}" destId="{C152C511-9590-45C6-A916-09F7B47FDD7E}" srcOrd="0" destOrd="0" presId="urn:microsoft.com/office/officeart/2005/8/layout/default"/>
    <dgm:cxn modelId="{16EE31D5-1FE4-4012-B3A5-D084EDF67B6A}" type="presParOf" srcId="{9489C185-0654-424F-905E-90908724732B}" destId="{4D42F132-88AB-4D19-B7FD-8D72582D12DD}" srcOrd="1" destOrd="0" presId="urn:microsoft.com/office/officeart/2005/8/layout/default"/>
    <dgm:cxn modelId="{41EACE5A-D032-4DB9-A792-66C01E64382D}" type="presParOf" srcId="{9489C185-0654-424F-905E-90908724732B}" destId="{ED9A742D-6AB2-4E8A-96EF-21E462FD5D7E}" srcOrd="2" destOrd="0" presId="urn:microsoft.com/office/officeart/2005/8/layout/default"/>
    <dgm:cxn modelId="{F087EE58-D8AF-458B-AD51-1B69702271D0}" type="presParOf" srcId="{9489C185-0654-424F-905E-90908724732B}" destId="{BB0B7FA1-274D-4E68-A1EC-54F98800277E}" srcOrd="3" destOrd="0" presId="urn:microsoft.com/office/officeart/2005/8/layout/default"/>
    <dgm:cxn modelId="{5890CAAC-AF70-4CD8-8284-41B50D7612D7}" type="presParOf" srcId="{9489C185-0654-424F-905E-90908724732B}" destId="{6CE6D60B-15EF-4333-8D0B-E0C78AA12E8B}" srcOrd="4" destOrd="0" presId="urn:microsoft.com/office/officeart/2005/8/layout/default"/>
    <dgm:cxn modelId="{E5756EF3-5CF0-45A5-9186-A630B41D427E}" type="presParOf" srcId="{9489C185-0654-424F-905E-90908724732B}" destId="{F06E7A14-4958-428E-ACD4-2156B95C51C6}" srcOrd="5" destOrd="0" presId="urn:microsoft.com/office/officeart/2005/8/layout/default"/>
    <dgm:cxn modelId="{698049B3-4DA0-4AFC-9306-24B12A5EE8CA}" type="presParOf" srcId="{9489C185-0654-424F-905E-90908724732B}" destId="{14C23A1F-6E4C-4CFC-9919-C388FAF4E086}" srcOrd="6" destOrd="0" presId="urn:microsoft.com/office/officeart/2005/8/layout/default"/>
    <dgm:cxn modelId="{465F7CAF-D055-4D04-B498-E9F4CAD941D3}" type="presParOf" srcId="{9489C185-0654-424F-905E-90908724732B}" destId="{589BE732-9458-4629-A92A-5833BC56109B}" srcOrd="7" destOrd="0" presId="urn:microsoft.com/office/officeart/2005/8/layout/default"/>
    <dgm:cxn modelId="{62B774F7-A36C-4697-B731-5A2B77F3EFEC}" type="presParOf" srcId="{9489C185-0654-424F-905E-90908724732B}" destId="{D0612AA0-9D0E-4251-832E-4DBF8C56D84B}" srcOrd="8" destOrd="0" presId="urn:microsoft.com/office/officeart/2005/8/layout/default"/>
    <dgm:cxn modelId="{97AFC9D6-595E-4745-8D5C-AA504E20A5D7}" type="presParOf" srcId="{9489C185-0654-424F-905E-90908724732B}" destId="{C44BF3B7-51D0-46EC-8D56-BFAECD54E622}" srcOrd="9" destOrd="0" presId="urn:microsoft.com/office/officeart/2005/8/layout/default"/>
    <dgm:cxn modelId="{572D4CAF-B0E3-45FF-BD70-9287B51B5D6B}" type="presParOf" srcId="{9489C185-0654-424F-905E-90908724732B}" destId="{C7817D48-E03F-4725-BF77-9F552D7DBE98}" srcOrd="10" destOrd="0" presId="urn:microsoft.com/office/officeart/2005/8/layout/default"/>
    <dgm:cxn modelId="{53809315-3605-4CB7-AD9A-C3B94340E942}" type="presParOf" srcId="{9489C185-0654-424F-905E-90908724732B}" destId="{6D1EFFF9-C75D-4904-8F3A-AB60A0FA8AE7}" srcOrd="11" destOrd="0" presId="urn:microsoft.com/office/officeart/2005/8/layout/default"/>
    <dgm:cxn modelId="{DB70AD95-2FE6-4F8C-AB20-A7E4AB515421}" type="presParOf" srcId="{9489C185-0654-424F-905E-90908724732B}" destId="{FC415A07-743C-4C10-81E5-0785568C9EC4}" srcOrd="12" destOrd="0" presId="urn:microsoft.com/office/officeart/2005/8/layout/default"/>
    <dgm:cxn modelId="{65A5E35B-4C88-41C5-9184-469DADA8217E}" type="presParOf" srcId="{9489C185-0654-424F-905E-90908724732B}" destId="{13A51668-3976-429B-9001-9A59ACD2C0E7}" srcOrd="13" destOrd="0" presId="urn:microsoft.com/office/officeart/2005/8/layout/default"/>
    <dgm:cxn modelId="{91544986-9464-4F5F-B1B5-6E342F11A0E3}" type="presParOf" srcId="{9489C185-0654-424F-905E-90908724732B}" destId="{3F05C08E-C724-4C13-B80A-94E6D05622BE}" srcOrd="14" destOrd="0" presId="urn:microsoft.com/office/officeart/2005/8/layout/default"/>
    <dgm:cxn modelId="{3912D5E6-53E9-4F26-8F40-29133C0AFC4D}" type="presParOf" srcId="{9489C185-0654-424F-905E-90908724732B}" destId="{3094FEBC-8FF3-47F8-86B3-5C29BB0690A7}" srcOrd="15" destOrd="0" presId="urn:microsoft.com/office/officeart/2005/8/layout/default"/>
    <dgm:cxn modelId="{86D81DB7-1C15-4F66-8682-F8E76DECF160}" type="presParOf" srcId="{9489C185-0654-424F-905E-90908724732B}" destId="{D3112826-7499-4A3F-A8C1-2A1807E2E19E}"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2DD7CA-C184-4863-87EB-51F678E98D49}" type="doc">
      <dgm:prSet loTypeId="urn:microsoft.com/office/officeart/2005/8/layout/hList2" loCatId="list" qsTypeId="urn:microsoft.com/office/officeart/2005/8/quickstyle/simple1" qsCatId="simple" csTypeId="urn:microsoft.com/office/officeart/2005/8/colors/accent1_3" csCatId="accent1" phldr="1"/>
      <dgm:spPr/>
      <dgm:t>
        <a:bodyPr/>
        <a:lstStyle/>
        <a:p>
          <a:endParaRPr lang="es-ES"/>
        </a:p>
      </dgm:t>
    </dgm:pt>
    <dgm:pt modelId="{FEC2CD10-6199-4DFA-9B5A-0C96D36229C5}">
      <dgm:prSet phldrT="[Texto]" custT="1"/>
      <dgm:spPr/>
      <dgm:t>
        <a:bodyPr/>
        <a:lstStyle/>
        <a:p>
          <a:pPr algn="ctr"/>
          <a:r>
            <a:rPr lang="es-ES" sz="900" b="1" dirty="0">
              <a:latin typeface="Swis721 BT" panose="020B0504020202020204" pitchFamily="34" charset="0"/>
            </a:rPr>
            <a:t>Mejorar los espacios de estudio, el equipamiento de laboratorios y talleres, además de fortalecer los mecanismos de difusión sobre el material bibliográfico y recursos para el aprendizaje.</a:t>
          </a:r>
          <a:endParaRPr lang="es-ES" sz="900" dirty="0">
            <a:latin typeface="Swis721 BT" panose="020B0504020202020204" pitchFamily="34" charset="0"/>
          </a:endParaRPr>
        </a:p>
      </dgm:t>
    </dgm:pt>
    <dgm:pt modelId="{57D5DADC-F894-4BCC-AC5F-49A200F4312D}" type="parTrans" cxnId="{D19351D1-8E8A-4303-B693-6CAFAD526210}">
      <dgm:prSet/>
      <dgm:spPr/>
      <dgm:t>
        <a:bodyPr/>
        <a:lstStyle/>
        <a:p>
          <a:endParaRPr lang="es-ES"/>
        </a:p>
      </dgm:t>
    </dgm:pt>
    <dgm:pt modelId="{E8A0A3F6-621A-4B7D-AA31-2A2C2F78CB57}" type="sibTrans" cxnId="{D19351D1-8E8A-4303-B693-6CAFAD526210}">
      <dgm:prSet/>
      <dgm:spPr/>
      <dgm:t>
        <a:bodyPr/>
        <a:lstStyle/>
        <a:p>
          <a:endParaRPr lang="es-ES"/>
        </a:p>
      </dgm:t>
    </dgm:pt>
    <dgm:pt modelId="{0C53BFC0-55B1-4584-8DC2-CEF4FC0E8780}">
      <dgm:prSet phldrT="[Texto]" custT="1"/>
      <dgm:spPr/>
      <dgm:t>
        <a:bodyPr/>
        <a:lstStyle/>
        <a:p>
          <a:pPr algn="ctr"/>
          <a:r>
            <a:rPr lang="es-ES" sz="900" b="1" dirty="0">
              <a:latin typeface="Swis721 BT" panose="020B0504020202020204" pitchFamily="34" charset="0"/>
            </a:rPr>
            <a:t>Continuar fortaleciendo la investigación y creación en el área musical y pedagógica de la Carrera</a:t>
          </a:r>
          <a:endParaRPr lang="es-ES" sz="900" dirty="0">
            <a:latin typeface="Swis721 BT" panose="020B0504020202020204" pitchFamily="34" charset="0"/>
          </a:endParaRPr>
        </a:p>
      </dgm:t>
    </dgm:pt>
    <dgm:pt modelId="{3280DCCF-C70F-414A-B649-3C3E19719BB9}" type="parTrans" cxnId="{FBC50FC4-60B5-4020-8F4C-F53C11655889}">
      <dgm:prSet/>
      <dgm:spPr/>
      <dgm:t>
        <a:bodyPr/>
        <a:lstStyle/>
        <a:p>
          <a:endParaRPr lang="es-ES"/>
        </a:p>
      </dgm:t>
    </dgm:pt>
    <dgm:pt modelId="{2E4ACF35-87F5-43D7-B18E-1FF084C7089D}" type="sibTrans" cxnId="{FBC50FC4-60B5-4020-8F4C-F53C11655889}">
      <dgm:prSet/>
      <dgm:spPr/>
      <dgm:t>
        <a:bodyPr/>
        <a:lstStyle/>
        <a:p>
          <a:endParaRPr lang="es-ES"/>
        </a:p>
      </dgm:t>
    </dgm:pt>
    <dgm:pt modelId="{F1832DB3-EF49-4143-BDCE-F988CD405AF4}">
      <dgm:prSet phldrT="[Texto]" custT="1"/>
      <dgm:spPr/>
      <dgm:t>
        <a:bodyPr/>
        <a:lstStyle/>
        <a:p>
          <a:pPr algn="just"/>
          <a:r>
            <a:rPr lang="es-ES" sz="900" b="1" dirty="0">
              <a:latin typeface="Swis721 BT" panose="020B0504020202020204" pitchFamily="34" charset="0"/>
            </a:rPr>
            <a:t>Actividades:</a:t>
          </a:r>
        </a:p>
      </dgm:t>
    </dgm:pt>
    <dgm:pt modelId="{B131762E-3925-4C81-A445-B24E4FBEDA76}" type="parTrans" cxnId="{A5619C8A-0B4C-444F-A4E9-1BFABD96C37D}">
      <dgm:prSet/>
      <dgm:spPr/>
      <dgm:t>
        <a:bodyPr/>
        <a:lstStyle/>
        <a:p>
          <a:endParaRPr lang="es-ES"/>
        </a:p>
      </dgm:t>
    </dgm:pt>
    <dgm:pt modelId="{E1EBB196-47A9-4212-93B1-68473C02DBF1}" type="sibTrans" cxnId="{A5619C8A-0B4C-444F-A4E9-1BFABD96C37D}">
      <dgm:prSet/>
      <dgm:spPr/>
      <dgm:t>
        <a:bodyPr/>
        <a:lstStyle/>
        <a:p>
          <a:endParaRPr lang="es-ES"/>
        </a:p>
      </dgm:t>
    </dgm:pt>
    <dgm:pt modelId="{DBED0CD8-FD6D-4C12-B397-01AD0C489D24}">
      <dgm:prSet phldrT="[Texto]" custT="1"/>
      <dgm:spPr/>
      <dgm:t>
        <a:bodyPr/>
        <a:lstStyle/>
        <a:p>
          <a:pPr algn="just"/>
          <a:r>
            <a:rPr lang="es-ES" sz="800" dirty="0">
              <a:latin typeface="Swis721 BT" panose="020B0504020202020204" pitchFamily="34" charset="0"/>
            </a:rPr>
            <a:t>Definir un plan de trabajo, que establezca estrategias para promover la investigación en educación, empleando los recursos disponibles en el Fondo de Fortalecimiento para Universidades Estatales y de fondos concursables internos y externos.</a:t>
          </a:r>
        </a:p>
      </dgm:t>
    </dgm:pt>
    <dgm:pt modelId="{3CB81D0E-52DF-40E2-A417-F1BA3D649FF3}" type="parTrans" cxnId="{68AAFC7C-21EB-4A30-A336-C0C0B9D14972}">
      <dgm:prSet/>
      <dgm:spPr/>
      <dgm:t>
        <a:bodyPr/>
        <a:lstStyle/>
        <a:p>
          <a:endParaRPr lang="es-ES"/>
        </a:p>
      </dgm:t>
    </dgm:pt>
    <dgm:pt modelId="{E4D13F47-26C5-4010-9A31-212632F70AAF}" type="sibTrans" cxnId="{68AAFC7C-21EB-4A30-A336-C0C0B9D14972}">
      <dgm:prSet/>
      <dgm:spPr/>
      <dgm:t>
        <a:bodyPr/>
        <a:lstStyle/>
        <a:p>
          <a:endParaRPr lang="es-ES"/>
        </a:p>
      </dgm:t>
    </dgm:pt>
    <dgm:pt modelId="{8F47432F-8ADF-47E8-8108-184180BBF020}">
      <dgm:prSet custT="1"/>
      <dgm:spPr/>
      <dgm:t>
        <a:bodyPr/>
        <a:lstStyle/>
        <a:p>
          <a:pPr algn="just"/>
          <a:r>
            <a:rPr lang="es-ES" sz="800" dirty="0">
              <a:latin typeface="Swis721 BT" panose="020B0504020202020204" pitchFamily="34" charset="0"/>
            </a:rPr>
            <a:t>Definir un plan de trabajo anual, que considere la postulación a proyectos de investigación y creación, en las líneas asociadas a la música y la educación, utilizando los fondos concursables internos y externos en coordinación con la Vicerrectoría de Investigación e Innovación.</a:t>
          </a:r>
        </a:p>
      </dgm:t>
    </dgm:pt>
    <dgm:pt modelId="{40A582A5-88A2-470D-91C9-C14B019C2348}" type="parTrans" cxnId="{18970841-01FD-4DEA-AF9A-573FB14B94C9}">
      <dgm:prSet/>
      <dgm:spPr/>
      <dgm:t>
        <a:bodyPr/>
        <a:lstStyle/>
        <a:p>
          <a:endParaRPr lang="es-ES"/>
        </a:p>
      </dgm:t>
    </dgm:pt>
    <dgm:pt modelId="{ADB6F1A6-E970-49FC-BD69-BC37299640B8}" type="sibTrans" cxnId="{18970841-01FD-4DEA-AF9A-573FB14B94C9}">
      <dgm:prSet/>
      <dgm:spPr/>
      <dgm:t>
        <a:bodyPr/>
        <a:lstStyle/>
        <a:p>
          <a:endParaRPr lang="es-ES"/>
        </a:p>
      </dgm:t>
    </dgm:pt>
    <dgm:pt modelId="{E4BAB628-D306-4699-B50B-9FEE0D206122}">
      <dgm:prSet custT="1"/>
      <dgm:spPr/>
      <dgm:t>
        <a:bodyPr/>
        <a:lstStyle/>
        <a:p>
          <a:pPr algn="just"/>
          <a:r>
            <a:rPr lang="es-ES" sz="800" dirty="0">
              <a:latin typeface="Swis721 BT" panose="020B0504020202020204" pitchFamily="34" charset="0"/>
            </a:rPr>
            <a:t>Aumentar la participación de los profesores de la Carrera en la postulación de proyectos de investigación y creación, generando grupos de colaboración.</a:t>
          </a:r>
        </a:p>
      </dgm:t>
    </dgm:pt>
    <dgm:pt modelId="{35D0679F-B3F9-4327-9532-AFDEF1CF1C83}" type="parTrans" cxnId="{FFA91F0F-67FC-45CF-8204-55FB29F5BB0B}">
      <dgm:prSet/>
      <dgm:spPr/>
      <dgm:t>
        <a:bodyPr/>
        <a:lstStyle/>
        <a:p>
          <a:endParaRPr lang="es-ES"/>
        </a:p>
      </dgm:t>
    </dgm:pt>
    <dgm:pt modelId="{704C2779-FD9D-49E9-88B8-9ACEB44EBFE7}" type="sibTrans" cxnId="{FFA91F0F-67FC-45CF-8204-55FB29F5BB0B}">
      <dgm:prSet/>
      <dgm:spPr/>
      <dgm:t>
        <a:bodyPr/>
        <a:lstStyle/>
        <a:p>
          <a:endParaRPr lang="es-ES"/>
        </a:p>
      </dgm:t>
    </dgm:pt>
    <dgm:pt modelId="{C221792F-FE05-47C4-88E4-E0B62D6547C3}">
      <dgm:prSet custT="1"/>
      <dgm:spPr/>
      <dgm:t>
        <a:bodyPr/>
        <a:lstStyle/>
        <a:p>
          <a:pPr algn="just"/>
          <a:r>
            <a:rPr lang="es-ES" sz="900" b="1" dirty="0">
              <a:latin typeface="Swis721 BT" panose="020B0504020202020204" pitchFamily="34" charset="0"/>
            </a:rPr>
            <a:t>Avances a la fecha:</a:t>
          </a:r>
        </a:p>
      </dgm:t>
    </dgm:pt>
    <dgm:pt modelId="{0E76F289-8F7A-49AC-937F-0897A4A96427}" type="parTrans" cxnId="{77FEB08E-1C11-4EB0-A71C-91B5EF41ED10}">
      <dgm:prSet/>
      <dgm:spPr/>
      <dgm:t>
        <a:bodyPr/>
        <a:lstStyle/>
        <a:p>
          <a:endParaRPr lang="es-MX"/>
        </a:p>
      </dgm:t>
    </dgm:pt>
    <dgm:pt modelId="{177999F1-AE4D-4DBD-ABE7-2AA96542B0B3}" type="sibTrans" cxnId="{77FEB08E-1C11-4EB0-A71C-91B5EF41ED10}">
      <dgm:prSet/>
      <dgm:spPr/>
      <dgm:t>
        <a:bodyPr/>
        <a:lstStyle/>
        <a:p>
          <a:endParaRPr lang="es-MX"/>
        </a:p>
      </dgm:t>
    </dgm:pt>
    <dgm:pt modelId="{BE9D637D-0378-496B-BFC7-91DC55276DC4}">
      <dgm:prSet phldrT="[Texto]" custT="1"/>
      <dgm:spPr/>
      <dgm:t>
        <a:bodyPr/>
        <a:lstStyle/>
        <a:p>
          <a:pPr algn="l"/>
          <a:r>
            <a:rPr lang="es-ES" sz="900" b="1" dirty="0">
              <a:latin typeface="Swis721 BT" panose="020B0504020202020204" pitchFamily="34" charset="0"/>
            </a:rPr>
            <a:t>Actividades:</a:t>
          </a:r>
        </a:p>
      </dgm:t>
    </dgm:pt>
    <dgm:pt modelId="{6DB89DDD-B76C-4162-8618-A5437258375B}" type="sibTrans" cxnId="{2B8A2E68-39D8-4792-BACB-C83A290C7A21}">
      <dgm:prSet/>
      <dgm:spPr/>
      <dgm:t>
        <a:bodyPr/>
        <a:lstStyle/>
        <a:p>
          <a:endParaRPr lang="es-ES"/>
        </a:p>
      </dgm:t>
    </dgm:pt>
    <dgm:pt modelId="{A160F63D-A785-4772-AC83-A204F67A1565}" type="parTrans" cxnId="{2B8A2E68-39D8-4792-BACB-C83A290C7A21}">
      <dgm:prSet/>
      <dgm:spPr/>
      <dgm:t>
        <a:bodyPr/>
        <a:lstStyle/>
        <a:p>
          <a:endParaRPr lang="es-ES"/>
        </a:p>
      </dgm:t>
    </dgm:pt>
    <dgm:pt modelId="{C9564CE0-10A1-485F-B60B-C4BF187855B5}">
      <dgm:prSet phldrT="[Texto]" custT="1"/>
      <dgm:spPr/>
      <dgm:t>
        <a:bodyPr/>
        <a:lstStyle/>
        <a:p>
          <a:pPr algn="just"/>
          <a:r>
            <a:rPr lang="es-ES" sz="900" dirty="0">
              <a:latin typeface="Swis721 BT" panose="020B0504020202020204" pitchFamily="34" charset="0"/>
            </a:rPr>
            <a:t>Generar un plan de implementación de las nuevas dependencias según el plan de infraestructura de la Universidad.</a:t>
          </a:r>
        </a:p>
      </dgm:t>
    </dgm:pt>
    <dgm:pt modelId="{48CD59CC-C8F7-4B3B-A64B-704C488ADB7C}" type="sibTrans" cxnId="{C24DBEA5-8C09-481E-9B65-8832A917E345}">
      <dgm:prSet/>
      <dgm:spPr/>
      <dgm:t>
        <a:bodyPr/>
        <a:lstStyle/>
        <a:p>
          <a:endParaRPr lang="es-ES"/>
        </a:p>
      </dgm:t>
    </dgm:pt>
    <dgm:pt modelId="{90517DE7-10CD-4F93-9D75-A1AC86D72C3A}" type="parTrans" cxnId="{C24DBEA5-8C09-481E-9B65-8832A917E345}">
      <dgm:prSet/>
      <dgm:spPr/>
      <dgm:t>
        <a:bodyPr/>
        <a:lstStyle/>
        <a:p>
          <a:endParaRPr lang="es-ES"/>
        </a:p>
      </dgm:t>
    </dgm:pt>
    <dgm:pt modelId="{1831B028-808D-409B-87B2-34BC7577D4A6}">
      <dgm:prSet custT="1"/>
      <dgm:spPr/>
      <dgm:t>
        <a:bodyPr/>
        <a:lstStyle/>
        <a:p>
          <a:pPr algn="just"/>
          <a:r>
            <a:rPr lang="es-ES" sz="900" dirty="0">
              <a:latin typeface="Swis721 BT" panose="020B0504020202020204" pitchFamily="34" charset="0"/>
            </a:rPr>
            <a:t>Generar estrategias y un plan de trabajo con personal de DIBRA que permita mejorar la comunicación e información en relación a la bibliografía disponible para la Carrera</a:t>
          </a:r>
        </a:p>
      </dgm:t>
    </dgm:pt>
    <dgm:pt modelId="{A24B9155-ADF7-48CB-B0FC-6D639CBFB6ED}" type="sibTrans" cxnId="{2E8582CC-8493-4E74-851A-BC7773D846C4}">
      <dgm:prSet/>
      <dgm:spPr/>
      <dgm:t>
        <a:bodyPr/>
        <a:lstStyle/>
        <a:p>
          <a:endParaRPr lang="es-ES"/>
        </a:p>
      </dgm:t>
    </dgm:pt>
    <dgm:pt modelId="{1F8A26C8-7C54-4EF6-AC50-61100665995B}" type="parTrans" cxnId="{2E8582CC-8493-4E74-851A-BC7773D846C4}">
      <dgm:prSet/>
      <dgm:spPr/>
      <dgm:t>
        <a:bodyPr/>
        <a:lstStyle/>
        <a:p>
          <a:endParaRPr lang="es-ES"/>
        </a:p>
      </dgm:t>
    </dgm:pt>
    <dgm:pt modelId="{35C92C44-6CA9-498C-9F8B-01521DFB0E0E}">
      <dgm:prSet custT="1"/>
      <dgm:spPr/>
      <dgm:t>
        <a:bodyPr/>
        <a:lstStyle/>
        <a:p>
          <a:pPr algn="just"/>
          <a:endParaRPr lang="es-ES" sz="900" dirty="0">
            <a:latin typeface="Swis721 BT" panose="020B0504020202020204" pitchFamily="34" charset="0"/>
          </a:endParaRPr>
        </a:p>
      </dgm:t>
    </dgm:pt>
    <dgm:pt modelId="{3EA5B8D7-6C73-4E5F-A95E-87847E09B696}" type="sibTrans" cxnId="{FFA6427B-C881-4FE2-A18D-739FF4F0B2FE}">
      <dgm:prSet/>
      <dgm:spPr/>
      <dgm:t>
        <a:bodyPr/>
        <a:lstStyle/>
        <a:p>
          <a:endParaRPr lang="es-ES"/>
        </a:p>
      </dgm:t>
    </dgm:pt>
    <dgm:pt modelId="{074B634A-CD59-49FA-8FAD-C0158C17D99E}" type="parTrans" cxnId="{FFA6427B-C881-4FE2-A18D-739FF4F0B2FE}">
      <dgm:prSet/>
      <dgm:spPr/>
      <dgm:t>
        <a:bodyPr/>
        <a:lstStyle/>
        <a:p>
          <a:endParaRPr lang="es-ES"/>
        </a:p>
      </dgm:t>
    </dgm:pt>
    <dgm:pt modelId="{2ACF9943-F6C2-4E5C-8C17-12A0EB2624DD}">
      <dgm:prSet custT="1"/>
      <dgm:spPr/>
      <dgm:t>
        <a:bodyPr/>
        <a:lstStyle/>
        <a:p>
          <a:pPr algn="just"/>
          <a:r>
            <a:rPr lang="es-ES" sz="900" b="1" dirty="0">
              <a:latin typeface="Swis721 BT" panose="020B0504020202020204" pitchFamily="34" charset="0"/>
            </a:rPr>
            <a:t>Avances a la fecha:</a:t>
          </a:r>
        </a:p>
      </dgm:t>
    </dgm:pt>
    <dgm:pt modelId="{E46691C7-5E39-4AEF-BEDE-C16B2CF982BA}" type="sibTrans" cxnId="{A568655C-7F9D-4940-BBDB-087B4FBFDA20}">
      <dgm:prSet/>
      <dgm:spPr/>
      <dgm:t>
        <a:bodyPr/>
        <a:lstStyle/>
        <a:p>
          <a:endParaRPr lang="es-ES"/>
        </a:p>
      </dgm:t>
    </dgm:pt>
    <dgm:pt modelId="{4351428F-E0AE-45E8-9EAA-1212B438BF35}" type="parTrans" cxnId="{A568655C-7F9D-4940-BBDB-087B4FBFDA20}">
      <dgm:prSet/>
      <dgm:spPr/>
      <dgm:t>
        <a:bodyPr/>
        <a:lstStyle/>
        <a:p>
          <a:endParaRPr lang="es-ES"/>
        </a:p>
      </dgm:t>
    </dgm:pt>
    <dgm:pt modelId="{216F314D-1874-4492-9749-4FA27E29490E}">
      <dgm:prSet phldrT="[Texto]" custT="1"/>
      <dgm:spPr/>
      <dgm:t>
        <a:bodyPr/>
        <a:lstStyle/>
        <a:p>
          <a:pPr algn="just"/>
          <a:r>
            <a:rPr lang="es-ES" sz="900" dirty="0"/>
            <a:t> A la fecha (marzo 2022), la Carrera ha podido implementar nuevos espacios en el Centro Docente de Patricio Lynch, tales como: oficinas, salas de estudio de audio digital, además de mejoras en la salas de clases, estudio y espacios comunes.</a:t>
          </a:r>
        </a:p>
      </dgm:t>
    </dgm:pt>
    <dgm:pt modelId="{2AB16667-2AA7-4F41-A839-60FD051D2AA2}" type="sibTrans" cxnId="{00801155-0711-402E-93BB-C6CAFD09E551}">
      <dgm:prSet/>
      <dgm:spPr/>
      <dgm:t>
        <a:bodyPr/>
        <a:lstStyle/>
        <a:p>
          <a:endParaRPr lang="es-ES"/>
        </a:p>
      </dgm:t>
    </dgm:pt>
    <dgm:pt modelId="{41406DF6-78F1-48CE-95B3-BE11D58C3743}" type="parTrans" cxnId="{00801155-0711-402E-93BB-C6CAFD09E551}">
      <dgm:prSet/>
      <dgm:spPr/>
      <dgm:t>
        <a:bodyPr/>
        <a:lstStyle/>
        <a:p>
          <a:endParaRPr lang="es-ES"/>
        </a:p>
      </dgm:t>
    </dgm:pt>
    <dgm:pt modelId="{BE23B1F1-15F4-EB4D-A69D-87B887F80DDD}">
      <dgm:prSet phldrT="[Texto]" custT="1"/>
      <dgm:spPr/>
      <dgm:t>
        <a:bodyPr/>
        <a:lstStyle/>
        <a:p>
          <a:pPr algn="just"/>
          <a:r>
            <a:rPr lang="es-ES" sz="900" dirty="0"/>
            <a:t> DIBRA ha estado presente de manera constante en instancias como: semana de inducción de estudiantes (marzo 2021/2022); jornada de inducción para académicos (agosto 2021); jornada de orientación bibliográfica (diciembre 2021)</a:t>
          </a:r>
        </a:p>
      </dgm:t>
    </dgm:pt>
    <dgm:pt modelId="{967F01B7-04AD-3940-81C3-258A59BEF61F}" type="sibTrans" cxnId="{EE341CE6-658B-1A49-A5C4-5E8F4EE2286F}">
      <dgm:prSet/>
      <dgm:spPr/>
      <dgm:t>
        <a:bodyPr/>
        <a:lstStyle/>
        <a:p>
          <a:endParaRPr lang="es-MX"/>
        </a:p>
      </dgm:t>
    </dgm:pt>
    <dgm:pt modelId="{5FD95FA6-1C6C-B849-B6F8-C1CC729426E6}" type="parTrans" cxnId="{EE341CE6-658B-1A49-A5C4-5E8F4EE2286F}">
      <dgm:prSet/>
      <dgm:spPr/>
      <dgm:t>
        <a:bodyPr/>
        <a:lstStyle/>
        <a:p>
          <a:endParaRPr lang="es-MX"/>
        </a:p>
      </dgm:t>
    </dgm:pt>
    <dgm:pt modelId="{97174550-561F-5941-BA6C-9C8718E484B1}">
      <dgm:prSet phldrT="[Texto]" custT="1"/>
      <dgm:spPr/>
      <dgm:t>
        <a:bodyPr/>
        <a:lstStyle/>
        <a:p>
          <a:pPr algn="just"/>
          <a:endParaRPr lang="es-ES" sz="900" dirty="0"/>
        </a:p>
      </dgm:t>
    </dgm:pt>
    <dgm:pt modelId="{7B457537-9542-4748-BC8E-641E7BA9AA4B}" type="sibTrans" cxnId="{BDC3CFA2-995C-564C-8317-855E31C564AC}">
      <dgm:prSet/>
      <dgm:spPr/>
      <dgm:t>
        <a:bodyPr/>
        <a:lstStyle/>
        <a:p>
          <a:endParaRPr lang="es-MX"/>
        </a:p>
      </dgm:t>
    </dgm:pt>
    <dgm:pt modelId="{8DE39D59-AB1F-4244-A5EB-FB8BE6DBE6E4}" type="parTrans" cxnId="{BDC3CFA2-995C-564C-8317-855E31C564AC}">
      <dgm:prSet/>
      <dgm:spPr/>
      <dgm:t>
        <a:bodyPr/>
        <a:lstStyle/>
        <a:p>
          <a:endParaRPr lang="es-MX"/>
        </a:p>
      </dgm:t>
    </dgm:pt>
    <dgm:pt modelId="{70ECE2B3-AF75-434E-8FD6-D7E1DD255EC6}">
      <dgm:prSet phldrT="[Texto]" custT="1"/>
      <dgm:spPr/>
      <dgm:t>
        <a:bodyPr/>
        <a:lstStyle/>
        <a:p>
          <a:pPr algn="just"/>
          <a:r>
            <a:rPr lang="es-ES" sz="900" dirty="0"/>
            <a:t>La Coordinación de Investigación gestiona un contacto permanente con DIBRA, permitiendo el acercamiento de los recursos bibliográficos y digitales a la unidad.</a:t>
          </a:r>
        </a:p>
      </dgm:t>
    </dgm:pt>
    <dgm:pt modelId="{CF948486-5FDB-6E42-A1B6-2216233A4E76}" type="parTrans" cxnId="{3B230DE3-AF66-3C41-AAA0-C539FE5419BC}">
      <dgm:prSet/>
      <dgm:spPr/>
      <dgm:t>
        <a:bodyPr/>
        <a:lstStyle/>
        <a:p>
          <a:endParaRPr lang="es-MX"/>
        </a:p>
      </dgm:t>
    </dgm:pt>
    <dgm:pt modelId="{7B2F4F3B-05BB-C64B-8941-BEADDD628A8A}" type="sibTrans" cxnId="{3B230DE3-AF66-3C41-AAA0-C539FE5419BC}">
      <dgm:prSet/>
      <dgm:spPr/>
      <dgm:t>
        <a:bodyPr/>
        <a:lstStyle/>
        <a:p>
          <a:endParaRPr lang="es-MX"/>
        </a:p>
      </dgm:t>
    </dgm:pt>
    <dgm:pt modelId="{80DD5D2D-C29A-E24D-86F6-53148E7C7C26}">
      <dgm:prSet custT="1"/>
      <dgm:spPr/>
      <dgm:t>
        <a:bodyPr/>
        <a:lstStyle/>
        <a:p>
          <a:pPr algn="just"/>
          <a:r>
            <a:rPr lang="es-ES" sz="900" b="0" dirty="0">
              <a:latin typeface="Swis721 BT" panose="020B0504020202020204" pitchFamily="34" charset="0"/>
            </a:rPr>
            <a:t>El encargado de la Coordinación de Investigación de la Carrera, llevó a cabo una jornada informativa de fondos concursables (diciembre 2021)</a:t>
          </a:r>
        </a:p>
      </dgm:t>
    </dgm:pt>
    <dgm:pt modelId="{C13ECB27-084A-4442-A9BD-9D6DBB07E308}" type="parTrans" cxnId="{D1EBA3D5-A25E-E84D-B138-A87EB7F88D72}">
      <dgm:prSet/>
      <dgm:spPr/>
      <dgm:t>
        <a:bodyPr/>
        <a:lstStyle/>
        <a:p>
          <a:endParaRPr lang="es-MX"/>
        </a:p>
      </dgm:t>
    </dgm:pt>
    <dgm:pt modelId="{92E7255C-19D5-B848-8FB7-937E6C891145}" type="sibTrans" cxnId="{D1EBA3D5-A25E-E84D-B138-A87EB7F88D72}">
      <dgm:prSet/>
      <dgm:spPr/>
      <dgm:t>
        <a:bodyPr/>
        <a:lstStyle/>
        <a:p>
          <a:endParaRPr lang="es-MX"/>
        </a:p>
      </dgm:t>
    </dgm:pt>
    <dgm:pt modelId="{B03015EE-01F6-044E-A0C1-A137AB056A29}">
      <dgm:prSet custT="1"/>
      <dgm:spPr/>
      <dgm:t>
        <a:bodyPr/>
        <a:lstStyle/>
        <a:p>
          <a:pPr algn="just"/>
          <a:r>
            <a:rPr lang="es-ES" sz="900" b="0" dirty="0">
              <a:latin typeface="Swis721 BT" panose="020B0504020202020204" pitchFamily="34" charset="0"/>
            </a:rPr>
            <a:t>Cinco académicos participaron en proyectos de investigación con fondos internos (FID) y externos (FONMUS) en el área de la educación formando equipos interdisciplinarios.</a:t>
          </a:r>
        </a:p>
      </dgm:t>
    </dgm:pt>
    <dgm:pt modelId="{A745A0DE-11BB-DD4F-99BC-8AC10E5DDDCC}" type="parTrans" cxnId="{9BBD2837-CF83-D746-A37C-A04DB5293D1C}">
      <dgm:prSet/>
      <dgm:spPr/>
      <dgm:t>
        <a:bodyPr/>
        <a:lstStyle/>
        <a:p>
          <a:endParaRPr lang="es-MX"/>
        </a:p>
      </dgm:t>
    </dgm:pt>
    <dgm:pt modelId="{A1D0DA5F-4B63-C24C-ADA6-89CAEAE3E7CD}" type="sibTrans" cxnId="{9BBD2837-CF83-D746-A37C-A04DB5293D1C}">
      <dgm:prSet/>
      <dgm:spPr/>
      <dgm:t>
        <a:bodyPr/>
        <a:lstStyle/>
        <a:p>
          <a:endParaRPr lang="es-MX"/>
        </a:p>
      </dgm:t>
    </dgm:pt>
    <dgm:pt modelId="{092DB4C3-9589-3C4E-8425-455553135FFE}">
      <dgm:prSet custT="1"/>
      <dgm:spPr/>
      <dgm:t>
        <a:bodyPr/>
        <a:lstStyle/>
        <a:p>
          <a:pPr algn="just"/>
          <a:r>
            <a:rPr lang="es-ES" sz="900" b="0" dirty="0">
              <a:latin typeface="Swis721 BT" panose="020B0504020202020204" pitchFamily="34" charset="0"/>
            </a:rPr>
            <a:t> Dos académicos trabajaron y publicaron un artículo con indexación SCOPUS.</a:t>
          </a:r>
        </a:p>
      </dgm:t>
    </dgm:pt>
    <dgm:pt modelId="{C9260D45-42F5-2A45-AE47-0B0C05471E86}" type="parTrans" cxnId="{A105D1ED-78ED-0641-BC17-6492634CBD8E}">
      <dgm:prSet/>
      <dgm:spPr/>
      <dgm:t>
        <a:bodyPr/>
        <a:lstStyle/>
        <a:p>
          <a:endParaRPr lang="es-MX"/>
        </a:p>
      </dgm:t>
    </dgm:pt>
    <dgm:pt modelId="{21169CD9-5572-B44A-94F7-771AE118A3A2}" type="sibTrans" cxnId="{A105D1ED-78ED-0641-BC17-6492634CBD8E}">
      <dgm:prSet/>
      <dgm:spPr/>
      <dgm:t>
        <a:bodyPr/>
        <a:lstStyle/>
        <a:p>
          <a:endParaRPr lang="es-MX"/>
        </a:p>
      </dgm:t>
    </dgm:pt>
    <dgm:pt modelId="{0011B3D6-902A-46B9-83B8-C9959EF246D5}" type="pres">
      <dgm:prSet presAssocID="{7D2DD7CA-C184-4863-87EB-51F678E98D49}" presName="linearFlow" presStyleCnt="0">
        <dgm:presLayoutVars>
          <dgm:dir/>
          <dgm:animLvl val="lvl"/>
          <dgm:resizeHandles/>
        </dgm:presLayoutVars>
      </dgm:prSet>
      <dgm:spPr/>
    </dgm:pt>
    <dgm:pt modelId="{28863CEA-49DA-481B-A18B-9733F908CA2D}" type="pres">
      <dgm:prSet presAssocID="{FEC2CD10-6199-4DFA-9B5A-0C96D36229C5}" presName="compositeNode" presStyleCnt="0">
        <dgm:presLayoutVars>
          <dgm:bulletEnabled val="1"/>
        </dgm:presLayoutVars>
      </dgm:prSet>
      <dgm:spPr/>
    </dgm:pt>
    <dgm:pt modelId="{33708A54-F847-47EA-92A8-207EBE4E8C60}" type="pres">
      <dgm:prSet presAssocID="{FEC2CD10-6199-4DFA-9B5A-0C96D36229C5}" presName="image" presStyleLbl="fgImgPlace1" presStyleIdx="0" presStyleCnt="2" custFlipVert="0" custFlipHor="0" custScaleX="3916" custScaleY="3916" custLinFactNeighborX="-27358" custLinFactNeighborY="13023"/>
      <dgm:spPr/>
    </dgm:pt>
    <dgm:pt modelId="{39969E04-4066-4EBF-9137-FD722F38BDCE}" type="pres">
      <dgm:prSet presAssocID="{FEC2CD10-6199-4DFA-9B5A-0C96D36229C5}" presName="childNode" presStyleLbl="node1" presStyleIdx="0" presStyleCnt="2" custScaleX="148351" custScaleY="109712" custLinFactNeighborX="-13338" custLinFactNeighborY="15675">
        <dgm:presLayoutVars>
          <dgm:bulletEnabled val="1"/>
        </dgm:presLayoutVars>
      </dgm:prSet>
      <dgm:spPr/>
    </dgm:pt>
    <dgm:pt modelId="{53503160-253D-4E58-B14A-6B4322C82CF6}" type="pres">
      <dgm:prSet presAssocID="{FEC2CD10-6199-4DFA-9B5A-0C96D36229C5}" presName="parentNode" presStyleLbl="revTx" presStyleIdx="0" presStyleCnt="2" custAng="5400000" custScaleY="109637" custLinFactX="100000" custLinFactNeighborX="139729" custLinFactNeighborY="-54914">
        <dgm:presLayoutVars>
          <dgm:chMax val="0"/>
          <dgm:bulletEnabled val="1"/>
        </dgm:presLayoutVars>
      </dgm:prSet>
      <dgm:spPr/>
    </dgm:pt>
    <dgm:pt modelId="{0096656E-2B49-4976-BA9E-1248C817BDE8}" type="pres">
      <dgm:prSet presAssocID="{E8A0A3F6-621A-4B7D-AA31-2A2C2F78CB57}" presName="sibTrans" presStyleCnt="0"/>
      <dgm:spPr/>
    </dgm:pt>
    <dgm:pt modelId="{57C5EF9C-BC23-4467-9EBD-5482410E8461}" type="pres">
      <dgm:prSet presAssocID="{0C53BFC0-55B1-4584-8DC2-CEF4FC0E8780}" presName="compositeNode" presStyleCnt="0">
        <dgm:presLayoutVars>
          <dgm:bulletEnabled val="1"/>
        </dgm:presLayoutVars>
      </dgm:prSet>
      <dgm:spPr/>
    </dgm:pt>
    <dgm:pt modelId="{DFC64D7C-EF83-42AD-9E8A-79980F613396}" type="pres">
      <dgm:prSet presAssocID="{0C53BFC0-55B1-4584-8DC2-CEF4FC0E8780}" presName="image" presStyleLbl="fgImgPlace1" presStyleIdx="1" presStyleCnt="2" custFlipVert="0" custScaleX="3916" custScaleY="3916" custLinFactNeighborX="-68637" custLinFactNeighborY="21621"/>
      <dgm:spPr/>
    </dgm:pt>
    <dgm:pt modelId="{95C418E5-8763-47A2-9D2D-6D9AE7D9FE8D}" type="pres">
      <dgm:prSet presAssocID="{0C53BFC0-55B1-4584-8DC2-CEF4FC0E8780}" presName="childNode" presStyleLbl="node1" presStyleIdx="1" presStyleCnt="2" custScaleX="172216" custScaleY="110375" custLinFactNeighborX="5462" custLinFactNeighborY="8815">
        <dgm:presLayoutVars>
          <dgm:bulletEnabled val="1"/>
        </dgm:presLayoutVars>
      </dgm:prSet>
      <dgm:spPr/>
    </dgm:pt>
    <dgm:pt modelId="{F668B443-E661-4691-9A06-CFE501597145}" type="pres">
      <dgm:prSet presAssocID="{0C53BFC0-55B1-4584-8DC2-CEF4FC0E8780}" presName="parentNode" presStyleLbl="revTx" presStyleIdx="1" presStyleCnt="2" custAng="5400000" custLinFactX="153088" custLinFactNeighborX="200000" custLinFactNeighborY="-53942">
        <dgm:presLayoutVars>
          <dgm:chMax val="0"/>
          <dgm:bulletEnabled val="1"/>
        </dgm:presLayoutVars>
      </dgm:prSet>
      <dgm:spPr/>
    </dgm:pt>
  </dgm:ptLst>
  <dgm:cxnLst>
    <dgm:cxn modelId="{6EF06D01-30EF-401E-A532-0B5D57DB3A52}" type="presOf" srcId="{BE9D637D-0378-496B-BFC7-91DC55276DC4}" destId="{39969E04-4066-4EBF-9137-FD722F38BDCE}" srcOrd="0" destOrd="0" presId="urn:microsoft.com/office/officeart/2005/8/layout/hList2"/>
    <dgm:cxn modelId="{45FFC609-9D0D-4993-A675-9512C7F2DB85}" type="presOf" srcId="{C221792F-FE05-47C4-88E4-E0B62D6547C3}" destId="{95C418E5-8763-47A2-9D2D-6D9AE7D9FE8D}" srcOrd="0" destOrd="4" presId="urn:microsoft.com/office/officeart/2005/8/layout/hList2"/>
    <dgm:cxn modelId="{FFA91F0F-67FC-45CF-8204-55FB29F5BB0B}" srcId="{0C53BFC0-55B1-4584-8DC2-CEF4FC0E8780}" destId="{E4BAB628-D306-4699-B50B-9FEE0D206122}" srcOrd="3" destOrd="0" parTransId="{35D0679F-B3F9-4327-9532-AFDEF1CF1C83}" sibTransId="{704C2779-FD9D-49E9-88B8-9ACEB44EBFE7}"/>
    <dgm:cxn modelId="{2954B912-766D-6149-9B96-48CF291E588D}" type="presOf" srcId="{092DB4C3-9589-3C4E-8425-455553135FFE}" destId="{95C418E5-8763-47A2-9D2D-6D9AE7D9FE8D}" srcOrd="0" destOrd="7" presId="urn:microsoft.com/office/officeart/2005/8/layout/hList2"/>
    <dgm:cxn modelId="{130E1B1C-31AC-434E-AF70-29A98DCD31B2}" type="presOf" srcId="{FEC2CD10-6199-4DFA-9B5A-0C96D36229C5}" destId="{53503160-253D-4E58-B14A-6B4322C82CF6}" srcOrd="0" destOrd="0" presId="urn:microsoft.com/office/officeart/2005/8/layout/hList2"/>
    <dgm:cxn modelId="{9783BE30-26F0-40F0-9239-79CA71130C06}" type="presOf" srcId="{35C92C44-6CA9-498C-9F8B-01521DFB0E0E}" destId="{39969E04-4066-4EBF-9137-FD722F38BDCE}" srcOrd="0" destOrd="3" presId="urn:microsoft.com/office/officeart/2005/8/layout/hList2"/>
    <dgm:cxn modelId="{2D1EC532-036E-425B-A69B-CEFCA745376B}" type="presOf" srcId="{1831B028-808D-409B-87B2-34BC7577D4A6}" destId="{39969E04-4066-4EBF-9137-FD722F38BDCE}" srcOrd="0" destOrd="2" presId="urn:microsoft.com/office/officeart/2005/8/layout/hList2"/>
    <dgm:cxn modelId="{9BBD2837-CF83-D746-A37C-A04DB5293D1C}" srcId="{0C53BFC0-55B1-4584-8DC2-CEF4FC0E8780}" destId="{B03015EE-01F6-044E-A0C1-A137AB056A29}" srcOrd="6" destOrd="0" parTransId="{A745A0DE-11BB-DD4F-99BC-8AC10E5DDDCC}" sibTransId="{A1D0DA5F-4B63-C24C-ADA6-89CAEAE3E7CD}"/>
    <dgm:cxn modelId="{BFED773B-FC10-BE49-8E75-19AB8951A4D5}" type="presOf" srcId="{80DD5D2D-C29A-E24D-86F6-53148E7C7C26}" destId="{95C418E5-8763-47A2-9D2D-6D9AE7D9FE8D}" srcOrd="0" destOrd="5" presId="urn:microsoft.com/office/officeart/2005/8/layout/hList2"/>
    <dgm:cxn modelId="{A64B0B5C-6AF2-499A-9B71-CBC92300AC49}" type="presOf" srcId="{8F47432F-8ADF-47E8-8108-184180BBF020}" destId="{95C418E5-8763-47A2-9D2D-6D9AE7D9FE8D}" srcOrd="0" destOrd="2" presId="urn:microsoft.com/office/officeart/2005/8/layout/hList2"/>
    <dgm:cxn modelId="{A568655C-7F9D-4940-BBDB-087B4FBFDA20}" srcId="{FEC2CD10-6199-4DFA-9B5A-0C96D36229C5}" destId="{2ACF9943-F6C2-4E5C-8C17-12A0EB2624DD}" srcOrd="4" destOrd="0" parTransId="{4351428F-E0AE-45E8-9EAA-1212B438BF35}" sibTransId="{E46691C7-5E39-4AEF-BEDE-C16B2CF982BA}"/>
    <dgm:cxn modelId="{DB0DCC5D-A9A2-1045-8D99-65AAA84E978D}" type="presOf" srcId="{BE23B1F1-15F4-EB4D-A69D-87B887F80DDD}" destId="{39969E04-4066-4EBF-9137-FD722F38BDCE}" srcOrd="0" destOrd="6" presId="urn:microsoft.com/office/officeart/2005/8/layout/hList2"/>
    <dgm:cxn modelId="{E55AEA5F-76B8-CB4D-85DA-33F7E0510CA1}" type="presOf" srcId="{97174550-561F-5941-BA6C-9C8718E484B1}" destId="{39969E04-4066-4EBF-9137-FD722F38BDCE}" srcOrd="0" destOrd="8" presId="urn:microsoft.com/office/officeart/2005/8/layout/hList2"/>
    <dgm:cxn modelId="{18970841-01FD-4DEA-AF9A-573FB14B94C9}" srcId="{0C53BFC0-55B1-4584-8DC2-CEF4FC0E8780}" destId="{8F47432F-8ADF-47E8-8108-184180BBF020}" srcOrd="2" destOrd="0" parTransId="{40A582A5-88A2-470D-91C9-C14B019C2348}" sibTransId="{ADB6F1A6-E970-49FC-BD69-BC37299640B8}"/>
    <dgm:cxn modelId="{2B8A2E68-39D8-4792-BACB-C83A290C7A21}" srcId="{FEC2CD10-6199-4DFA-9B5A-0C96D36229C5}" destId="{BE9D637D-0378-496B-BFC7-91DC55276DC4}" srcOrd="0" destOrd="0" parTransId="{A160F63D-A785-4772-AC83-A204F67A1565}" sibTransId="{6DB89DDD-B76C-4162-8618-A5437258375B}"/>
    <dgm:cxn modelId="{D1E38368-002C-484B-9326-C8DDD67E0AE4}" type="presOf" srcId="{C9564CE0-10A1-485F-B60B-C4BF187855B5}" destId="{39969E04-4066-4EBF-9137-FD722F38BDCE}" srcOrd="0" destOrd="1" presId="urn:microsoft.com/office/officeart/2005/8/layout/hList2"/>
    <dgm:cxn modelId="{FBEA1054-2E3D-4AD7-8CFA-745955C5B237}" type="presOf" srcId="{2ACF9943-F6C2-4E5C-8C17-12A0EB2624DD}" destId="{39969E04-4066-4EBF-9137-FD722F38BDCE}" srcOrd="0" destOrd="4" presId="urn:microsoft.com/office/officeart/2005/8/layout/hList2"/>
    <dgm:cxn modelId="{39E41D54-B83F-4C70-A11A-111D96C4FF9A}" type="presOf" srcId="{DBED0CD8-FD6D-4C12-B397-01AD0C489D24}" destId="{95C418E5-8763-47A2-9D2D-6D9AE7D9FE8D}" srcOrd="0" destOrd="1" presId="urn:microsoft.com/office/officeart/2005/8/layout/hList2"/>
    <dgm:cxn modelId="{00801155-0711-402E-93BB-C6CAFD09E551}" srcId="{FEC2CD10-6199-4DFA-9B5A-0C96D36229C5}" destId="{216F314D-1874-4492-9749-4FA27E29490E}" srcOrd="5" destOrd="0" parTransId="{41406DF6-78F1-48CE-95B3-BE11D58C3743}" sibTransId="{2AB16667-2AA7-4F41-A839-60FD051D2AA2}"/>
    <dgm:cxn modelId="{2EA87C56-6844-4BCB-90B1-BF37D1B800DF}" type="presOf" srcId="{0C53BFC0-55B1-4584-8DC2-CEF4FC0E8780}" destId="{F668B443-E661-4691-9A06-CFE501597145}" srcOrd="0" destOrd="0" presId="urn:microsoft.com/office/officeart/2005/8/layout/hList2"/>
    <dgm:cxn modelId="{FFA6427B-C881-4FE2-A18D-739FF4F0B2FE}" srcId="{FEC2CD10-6199-4DFA-9B5A-0C96D36229C5}" destId="{35C92C44-6CA9-498C-9F8B-01521DFB0E0E}" srcOrd="3" destOrd="0" parTransId="{074B634A-CD59-49FA-8FAD-C0158C17D99E}" sibTransId="{3EA5B8D7-6C73-4E5F-A95E-87847E09B696}"/>
    <dgm:cxn modelId="{68AAFC7C-21EB-4A30-A336-C0C0B9D14972}" srcId="{0C53BFC0-55B1-4584-8DC2-CEF4FC0E8780}" destId="{DBED0CD8-FD6D-4C12-B397-01AD0C489D24}" srcOrd="1" destOrd="0" parTransId="{3CB81D0E-52DF-40E2-A417-F1BA3D649FF3}" sibTransId="{E4D13F47-26C5-4010-9A31-212632F70AAF}"/>
    <dgm:cxn modelId="{614B5083-EA6E-406D-8486-6DD1F301DCC3}" type="presOf" srcId="{7D2DD7CA-C184-4863-87EB-51F678E98D49}" destId="{0011B3D6-902A-46B9-83B8-C9959EF246D5}" srcOrd="0" destOrd="0" presId="urn:microsoft.com/office/officeart/2005/8/layout/hList2"/>
    <dgm:cxn modelId="{A5619C8A-0B4C-444F-A4E9-1BFABD96C37D}" srcId="{0C53BFC0-55B1-4584-8DC2-CEF4FC0E8780}" destId="{F1832DB3-EF49-4143-BDCE-F988CD405AF4}" srcOrd="0" destOrd="0" parTransId="{B131762E-3925-4C81-A445-B24E4FBEDA76}" sibTransId="{E1EBB196-47A9-4212-93B1-68473C02DBF1}"/>
    <dgm:cxn modelId="{77FEB08E-1C11-4EB0-A71C-91B5EF41ED10}" srcId="{0C53BFC0-55B1-4584-8DC2-CEF4FC0E8780}" destId="{C221792F-FE05-47C4-88E4-E0B62D6547C3}" srcOrd="4" destOrd="0" parTransId="{0E76F289-8F7A-49AC-937F-0897A4A96427}" sibTransId="{177999F1-AE4D-4DBD-ABE7-2AA96542B0B3}"/>
    <dgm:cxn modelId="{BDC3CFA2-995C-564C-8317-855E31C564AC}" srcId="{FEC2CD10-6199-4DFA-9B5A-0C96D36229C5}" destId="{97174550-561F-5941-BA6C-9C8718E484B1}" srcOrd="8" destOrd="0" parTransId="{8DE39D59-AB1F-4244-A5EB-FB8BE6DBE6E4}" sibTransId="{7B457537-9542-4748-BC8E-641E7BA9AA4B}"/>
    <dgm:cxn modelId="{C24DBEA5-8C09-481E-9B65-8832A917E345}" srcId="{FEC2CD10-6199-4DFA-9B5A-0C96D36229C5}" destId="{C9564CE0-10A1-485F-B60B-C4BF187855B5}" srcOrd="1" destOrd="0" parTransId="{90517DE7-10CD-4F93-9D75-A1AC86D72C3A}" sibTransId="{48CD59CC-C8F7-4B3B-A64B-704C488ADB7C}"/>
    <dgm:cxn modelId="{4EECE1BD-8B50-4BB0-84AC-90E1A362A18B}" type="presOf" srcId="{F1832DB3-EF49-4143-BDCE-F988CD405AF4}" destId="{95C418E5-8763-47A2-9D2D-6D9AE7D9FE8D}" srcOrd="0" destOrd="0" presId="urn:microsoft.com/office/officeart/2005/8/layout/hList2"/>
    <dgm:cxn modelId="{05BDF2BD-5850-455F-BC1B-713DCEAA1BFA}" type="presOf" srcId="{216F314D-1874-4492-9749-4FA27E29490E}" destId="{39969E04-4066-4EBF-9137-FD722F38BDCE}" srcOrd="0" destOrd="5" presId="urn:microsoft.com/office/officeart/2005/8/layout/hList2"/>
    <dgm:cxn modelId="{FBC50FC4-60B5-4020-8F4C-F53C11655889}" srcId="{7D2DD7CA-C184-4863-87EB-51F678E98D49}" destId="{0C53BFC0-55B1-4584-8DC2-CEF4FC0E8780}" srcOrd="1" destOrd="0" parTransId="{3280DCCF-C70F-414A-B649-3C3E19719BB9}" sibTransId="{2E4ACF35-87F5-43D7-B18E-1FF084C7089D}"/>
    <dgm:cxn modelId="{2E8582CC-8493-4E74-851A-BC7773D846C4}" srcId="{FEC2CD10-6199-4DFA-9B5A-0C96D36229C5}" destId="{1831B028-808D-409B-87B2-34BC7577D4A6}" srcOrd="2" destOrd="0" parTransId="{1F8A26C8-7C54-4EF6-AC50-61100665995B}" sibTransId="{A24B9155-ADF7-48CB-B0FC-6D639CBFB6ED}"/>
    <dgm:cxn modelId="{97F44CCF-0F42-4AD3-9CF7-E9817DE448E0}" type="presOf" srcId="{E4BAB628-D306-4699-B50B-9FEE0D206122}" destId="{95C418E5-8763-47A2-9D2D-6D9AE7D9FE8D}" srcOrd="0" destOrd="3" presId="urn:microsoft.com/office/officeart/2005/8/layout/hList2"/>
    <dgm:cxn modelId="{D19351D1-8E8A-4303-B693-6CAFAD526210}" srcId="{7D2DD7CA-C184-4863-87EB-51F678E98D49}" destId="{FEC2CD10-6199-4DFA-9B5A-0C96D36229C5}" srcOrd="0" destOrd="0" parTransId="{57D5DADC-F894-4BCC-AC5F-49A200F4312D}" sibTransId="{E8A0A3F6-621A-4B7D-AA31-2A2C2F78CB57}"/>
    <dgm:cxn modelId="{D1EBA3D5-A25E-E84D-B138-A87EB7F88D72}" srcId="{0C53BFC0-55B1-4584-8DC2-CEF4FC0E8780}" destId="{80DD5D2D-C29A-E24D-86F6-53148E7C7C26}" srcOrd="5" destOrd="0" parTransId="{C13ECB27-084A-4442-A9BD-9D6DBB07E308}" sibTransId="{92E7255C-19D5-B848-8FB7-937E6C891145}"/>
    <dgm:cxn modelId="{85B87ADC-9E6E-1746-97C4-ED80170AADB0}" type="presOf" srcId="{70ECE2B3-AF75-434E-8FD6-D7E1DD255EC6}" destId="{39969E04-4066-4EBF-9137-FD722F38BDCE}" srcOrd="0" destOrd="7" presId="urn:microsoft.com/office/officeart/2005/8/layout/hList2"/>
    <dgm:cxn modelId="{6F4849E1-DF06-174C-AE58-563C450E8037}" type="presOf" srcId="{B03015EE-01F6-044E-A0C1-A137AB056A29}" destId="{95C418E5-8763-47A2-9D2D-6D9AE7D9FE8D}" srcOrd="0" destOrd="6" presId="urn:microsoft.com/office/officeart/2005/8/layout/hList2"/>
    <dgm:cxn modelId="{3B230DE3-AF66-3C41-AAA0-C539FE5419BC}" srcId="{FEC2CD10-6199-4DFA-9B5A-0C96D36229C5}" destId="{70ECE2B3-AF75-434E-8FD6-D7E1DD255EC6}" srcOrd="7" destOrd="0" parTransId="{CF948486-5FDB-6E42-A1B6-2216233A4E76}" sibTransId="{7B2F4F3B-05BB-C64B-8941-BEADDD628A8A}"/>
    <dgm:cxn modelId="{EE341CE6-658B-1A49-A5C4-5E8F4EE2286F}" srcId="{FEC2CD10-6199-4DFA-9B5A-0C96D36229C5}" destId="{BE23B1F1-15F4-EB4D-A69D-87B887F80DDD}" srcOrd="6" destOrd="0" parTransId="{5FD95FA6-1C6C-B849-B6F8-C1CC729426E6}" sibTransId="{967F01B7-04AD-3940-81C3-258A59BEF61F}"/>
    <dgm:cxn modelId="{A105D1ED-78ED-0641-BC17-6492634CBD8E}" srcId="{0C53BFC0-55B1-4584-8DC2-CEF4FC0E8780}" destId="{092DB4C3-9589-3C4E-8425-455553135FFE}" srcOrd="7" destOrd="0" parTransId="{C9260D45-42F5-2A45-AE47-0B0C05471E86}" sibTransId="{21169CD9-5572-B44A-94F7-771AE118A3A2}"/>
    <dgm:cxn modelId="{06C032F8-B3BE-40F5-8400-DB8193371CB0}" type="presParOf" srcId="{0011B3D6-902A-46B9-83B8-C9959EF246D5}" destId="{28863CEA-49DA-481B-A18B-9733F908CA2D}" srcOrd="0" destOrd="0" presId="urn:microsoft.com/office/officeart/2005/8/layout/hList2"/>
    <dgm:cxn modelId="{D8B64BAD-9619-4010-A45E-EC99AC40FC7B}" type="presParOf" srcId="{28863CEA-49DA-481B-A18B-9733F908CA2D}" destId="{33708A54-F847-47EA-92A8-207EBE4E8C60}" srcOrd="0" destOrd="0" presId="urn:microsoft.com/office/officeart/2005/8/layout/hList2"/>
    <dgm:cxn modelId="{01028D96-619C-44AD-8733-B17B22EFA5EB}" type="presParOf" srcId="{28863CEA-49DA-481B-A18B-9733F908CA2D}" destId="{39969E04-4066-4EBF-9137-FD722F38BDCE}" srcOrd="1" destOrd="0" presId="urn:microsoft.com/office/officeart/2005/8/layout/hList2"/>
    <dgm:cxn modelId="{45FED091-90B4-4A80-92B0-0F5302C313EF}" type="presParOf" srcId="{28863CEA-49DA-481B-A18B-9733F908CA2D}" destId="{53503160-253D-4E58-B14A-6B4322C82CF6}" srcOrd="2" destOrd="0" presId="urn:microsoft.com/office/officeart/2005/8/layout/hList2"/>
    <dgm:cxn modelId="{C92F52AC-3202-44A0-BAD7-449B631F70DE}" type="presParOf" srcId="{0011B3D6-902A-46B9-83B8-C9959EF246D5}" destId="{0096656E-2B49-4976-BA9E-1248C817BDE8}" srcOrd="1" destOrd="0" presId="urn:microsoft.com/office/officeart/2005/8/layout/hList2"/>
    <dgm:cxn modelId="{75F1B2E3-B849-4C21-AAB8-D554A31F6589}" type="presParOf" srcId="{0011B3D6-902A-46B9-83B8-C9959EF246D5}" destId="{57C5EF9C-BC23-4467-9EBD-5482410E8461}" srcOrd="2" destOrd="0" presId="urn:microsoft.com/office/officeart/2005/8/layout/hList2"/>
    <dgm:cxn modelId="{3BD3537D-C34F-46AD-8DC9-84250D330638}" type="presParOf" srcId="{57C5EF9C-BC23-4467-9EBD-5482410E8461}" destId="{DFC64D7C-EF83-42AD-9E8A-79980F613396}" srcOrd="0" destOrd="0" presId="urn:microsoft.com/office/officeart/2005/8/layout/hList2"/>
    <dgm:cxn modelId="{DA643F79-066C-4AE1-8339-1FED6C1E4097}" type="presParOf" srcId="{57C5EF9C-BC23-4467-9EBD-5482410E8461}" destId="{95C418E5-8763-47A2-9D2D-6D9AE7D9FE8D}" srcOrd="1" destOrd="0" presId="urn:microsoft.com/office/officeart/2005/8/layout/hList2"/>
    <dgm:cxn modelId="{5698FB5E-A415-4757-AB9A-06196BA74E51}" type="presParOf" srcId="{57C5EF9C-BC23-4467-9EBD-5482410E8461}" destId="{F668B443-E661-4691-9A06-CFE50159714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902252-A4FB-4DC9-AA84-3C37370DF292}"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s-ES"/>
        </a:p>
      </dgm:t>
    </dgm:pt>
    <dgm:pt modelId="{B7D67C39-AC48-4B88-8026-343D889059E2}">
      <dgm:prSet phldrT="[Texto]" custT="1"/>
      <dgm:spPr/>
      <dgm:t>
        <a:bodyPr/>
        <a:lstStyle/>
        <a:p>
          <a:pPr algn="ctr"/>
          <a:r>
            <a:rPr lang="es-ES" sz="1000" dirty="0">
              <a:latin typeface="Swis721 BT" panose="020B0504020202020204" pitchFamily="34" charset="0"/>
            </a:rPr>
            <a:t>La Carrera posee mecanismos, políticas institucionales y normativas legales que regulan el ingreso a las pedagogías.</a:t>
          </a:r>
        </a:p>
      </dgm:t>
    </dgm:pt>
    <dgm:pt modelId="{621477F4-C31F-43AD-8FE3-E38AFC823857}" type="parTrans" cxnId="{8FA51C18-E4FF-4AB1-8D01-5E207DFCBA15}">
      <dgm:prSet/>
      <dgm:spPr/>
      <dgm:t>
        <a:bodyPr/>
        <a:lstStyle/>
        <a:p>
          <a:endParaRPr lang="es-ES">
            <a:latin typeface="Swis721 BT" panose="020B0504020202020204" pitchFamily="34" charset="0"/>
          </a:endParaRPr>
        </a:p>
      </dgm:t>
    </dgm:pt>
    <dgm:pt modelId="{86A154BC-408B-4CC3-9B55-D16C63074ABB}" type="sibTrans" cxnId="{8FA51C18-E4FF-4AB1-8D01-5E207DFCBA15}">
      <dgm:prSet/>
      <dgm:spPr/>
      <dgm:t>
        <a:bodyPr/>
        <a:lstStyle/>
        <a:p>
          <a:endParaRPr lang="es-ES">
            <a:latin typeface="Swis721 BT" panose="020B0504020202020204" pitchFamily="34" charset="0"/>
          </a:endParaRPr>
        </a:p>
      </dgm:t>
    </dgm:pt>
    <dgm:pt modelId="{5329B807-595B-48FA-AF9C-6E8161333220}">
      <dgm:prSet phldrT="[Texto]" custT="1"/>
      <dgm:spPr/>
      <dgm:t>
        <a:bodyPr/>
        <a:lstStyle/>
        <a:p>
          <a:r>
            <a:rPr lang="es-ES" sz="1000" dirty="0">
              <a:latin typeface="Swis721 BT" panose="020B0504020202020204" pitchFamily="34" charset="0"/>
            </a:rPr>
            <a:t>La Carrera cuenta con mecanismos para la permanente evaluación de sus procesos, permitiendo la implementación de acciones de mejora en los distintos aspectos que conforman el proyecto educativo.</a:t>
          </a:r>
        </a:p>
      </dgm:t>
    </dgm:pt>
    <dgm:pt modelId="{A1FC04BF-898C-4521-A845-3DB105BDA801}" type="parTrans" cxnId="{A53802DA-090E-40F2-8526-57D9F9E57E83}">
      <dgm:prSet/>
      <dgm:spPr/>
      <dgm:t>
        <a:bodyPr/>
        <a:lstStyle/>
        <a:p>
          <a:endParaRPr lang="es-ES">
            <a:latin typeface="Swis721 BT" panose="020B0504020202020204" pitchFamily="34" charset="0"/>
          </a:endParaRPr>
        </a:p>
      </dgm:t>
    </dgm:pt>
    <dgm:pt modelId="{7A061C3F-ABFF-4B78-AC76-ADEBFECF6463}" type="sibTrans" cxnId="{A53802DA-090E-40F2-8526-57D9F9E57E83}">
      <dgm:prSet/>
      <dgm:spPr/>
      <dgm:t>
        <a:bodyPr/>
        <a:lstStyle/>
        <a:p>
          <a:endParaRPr lang="es-ES">
            <a:latin typeface="Swis721 BT" panose="020B0504020202020204" pitchFamily="34" charset="0"/>
          </a:endParaRPr>
        </a:p>
      </dgm:t>
    </dgm:pt>
    <dgm:pt modelId="{E5BD15DF-3241-4565-B98A-1E276087AFBE}">
      <dgm:prSet/>
      <dgm:spPr/>
      <dgm:t>
        <a:bodyPr/>
        <a:lstStyle/>
        <a:p>
          <a:endParaRPr lang="es-ES">
            <a:latin typeface="Swis721 BT" panose="020B0504020202020204" pitchFamily="34" charset="0"/>
          </a:endParaRPr>
        </a:p>
      </dgm:t>
    </dgm:pt>
    <dgm:pt modelId="{EA996680-AA81-4439-BE35-99BFC993DAF7}" type="parTrans" cxnId="{A90B5D34-4F03-4509-B63F-8F2A1FEB2B81}">
      <dgm:prSet/>
      <dgm:spPr/>
      <dgm:t>
        <a:bodyPr/>
        <a:lstStyle/>
        <a:p>
          <a:endParaRPr lang="es-ES">
            <a:latin typeface="Swis721 BT" panose="020B0504020202020204" pitchFamily="34" charset="0"/>
          </a:endParaRPr>
        </a:p>
      </dgm:t>
    </dgm:pt>
    <dgm:pt modelId="{13A57BE7-A465-4B75-8BA8-90AAF62D9D5D}" type="sibTrans" cxnId="{A90B5D34-4F03-4509-B63F-8F2A1FEB2B81}">
      <dgm:prSet/>
      <dgm:spPr/>
      <dgm:t>
        <a:bodyPr/>
        <a:lstStyle/>
        <a:p>
          <a:endParaRPr lang="es-ES">
            <a:latin typeface="Swis721 BT" panose="020B0504020202020204" pitchFamily="34" charset="0"/>
          </a:endParaRPr>
        </a:p>
      </dgm:t>
    </dgm:pt>
    <dgm:pt modelId="{A0D40A53-99E8-4DB8-8BA0-725BCA9D3766}">
      <dgm:prSet/>
      <dgm:spPr/>
      <dgm:t>
        <a:bodyPr/>
        <a:lstStyle/>
        <a:p>
          <a:endParaRPr lang="es-ES">
            <a:latin typeface="Swis721 BT" panose="020B0504020202020204" pitchFamily="34" charset="0"/>
          </a:endParaRPr>
        </a:p>
      </dgm:t>
    </dgm:pt>
    <dgm:pt modelId="{A41B526D-0845-4392-A86D-DC89094D86A1}" type="parTrans" cxnId="{3CF86C66-67C1-4221-BC89-C1DE534FED0B}">
      <dgm:prSet/>
      <dgm:spPr/>
      <dgm:t>
        <a:bodyPr/>
        <a:lstStyle/>
        <a:p>
          <a:endParaRPr lang="es-ES">
            <a:latin typeface="Swis721 BT" panose="020B0504020202020204" pitchFamily="34" charset="0"/>
          </a:endParaRPr>
        </a:p>
      </dgm:t>
    </dgm:pt>
    <dgm:pt modelId="{417518BE-2D59-4337-9F1F-ED0F0C7327E4}" type="sibTrans" cxnId="{3CF86C66-67C1-4221-BC89-C1DE534FED0B}">
      <dgm:prSet/>
      <dgm:spPr/>
      <dgm:t>
        <a:bodyPr/>
        <a:lstStyle/>
        <a:p>
          <a:endParaRPr lang="es-ES">
            <a:latin typeface="Swis721 BT" panose="020B0504020202020204" pitchFamily="34" charset="0"/>
          </a:endParaRPr>
        </a:p>
      </dgm:t>
    </dgm:pt>
    <dgm:pt modelId="{0289DC57-5E5D-4205-A07A-59AD0746FAD9}">
      <dgm:prSet/>
      <dgm:spPr/>
      <dgm:t>
        <a:bodyPr/>
        <a:lstStyle/>
        <a:p>
          <a:endParaRPr lang="es-ES">
            <a:latin typeface="Swis721 BT" panose="020B0504020202020204" pitchFamily="34" charset="0"/>
          </a:endParaRPr>
        </a:p>
      </dgm:t>
    </dgm:pt>
    <dgm:pt modelId="{0DC1E110-1C3C-490A-B32A-86316EBAF744}" type="parTrans" cxnId="{57A76EE8-BDC9-4779-BEBB-D8FF343A63AD}">
      <dgm:prSet/>
      <dgm:spPr/>
      <dgm:t>
        <a:bodyPr/>
        <a:lstStyle/>
        <a:p>
          <a:endParaRPr lang="es-ES">
            <a:latin typeface="Swis721 BT" panose="020B0504020202020204" pitchFamily="34" charset="0"/>
          </a:endParaRPr>
        </a:p>
      </dgm:t>
    </dgm:pt>
    <dgm:pt modelId="{D8717A15-74CF-4B4E-83D0-D4DC8248D075}" type="sibTrans" cxnId="{57A76EE8-BDC9-4779-BEBB-D8FF343A63AD}">
      <dgm:prSet/>
      <dgm:spPr/>
      <dgm:t>
        <a:bodyPr/>
        <a:lstStyle/>
        <a:p>
          <a:endParaRPr lang="es-ES">
            <a:latin typeface="Swis721 BT" panose="020B0504020202020204" pitchFamily="34" charset="0"/>
          </a:endParaRPr>
        </a:p>
      </dgm:t>
    </dgm:pt>
    <dgm:pt modelId="{9489C185-0654-424F-905E-90908724732B}" type="pres">
      <dgm:prSet presAssocID="{34902252-A4FB-4DC9-AA84-3C37370DF292}" presName="diagram" presStyleCnt="0">
        <dgm:presLayoutVars>
          <dgm:dir/>
          <dgm:resizeHandles val="exact"/>
        </dgm:presLayoutVars>
      </dgm:prSet>
      <dgm:spPr/>
    </dgm:pt>
    <dgm:pt modelId="{C152C511-9590-45C6-A916-09F7B47FDD7E}" type="pres">
      <dgm:prSet presAssocID="{B7D67C39-AC48-4B88-8026-343D889059E2}" presName="node" presStyleLbl="node1" presStyleIdx="0" presStyleCnt="5">
        <dgm:presLayoutVars>
          <dgm:bulletEnabled val="1"/>
        </dgm:presLayoutVars>
      </dgm:prSet>
      <dgm:spPr/>
    </dgm:pt>
    <dgm:pt modelId="{4D42F132-88AB-4D19-B7FD-8D72582D12DD}" type="pres">
      <dgm:prSet presAssocID="{86A154BC-408B-4CC3-9B55-D16C63074ABB}" presName="sibTrans" presStyleCnt="0"/>
      <dgm:spPr/>
    </dgm:pt>
    <dgm:pt modelId="{ED9A742D-6AB2-4E8A-96EF-21E462FD5D7E}" type="pres">
      <dgm:prSet presAssocID="{E5BD15DF-3241-4565-B98A-1E276087AFBE}" presName="node" presStyleLbl="node1" presStyleIdx="1" presStyleCnt="5">
        <dgm:presLayoutVars>
          <dgm:bulletEnabled val="1"/>
        </dgm:presLayoutVars>
      </dgm:prSet>
      <dgm:spPr/>
    </dgm:pt>
    <dgm:pt modelId="{BB0B7FA1-274D-4E68-A1EC-54F98800277E}" type="pres">
      <dgm:prSet presAssocID="{13A57BE7-A465-4B75-8BA8-90AAF62D9D5D}" presName="sibTrans" presStyleCnt="0"/>
      <dgm:spPr/>
    </dgm:pt>
    <dgm:pt modelId="{6CE6D60B-15EF-4333-8D0B-E0C78AA12E8B}" type="pres">
      <dgm:prSet presAssocID="{A0D40A53-99E8-4DB8-8BA0-725BCA9D3766}" presName="node" presStyleLbl="node1" presStyleIdx="2" presStyleCnt="5">
        <dgm:presLayoutVars>
          <dgm:bulletEnabled val="1"/>
        </dgm:presLayoutVars>
      </dgm:prSet>
      <dgm:spPr/>
    </dgm:pt>
    <dgm:pt modelId="{F06E7A14-4958-428E-ACD4-2156B95C51C6}" type="pres">
      <dgm:prSet presAssocID="{417518BE-2D59-4337-9F1F-ED0F0C7327E4}" presName="sibTrans" presStyleCnt="0"/>
      <dgm:spPr/>
    </dgm:pt>
    <dgm:pt modelId="{14C23A1F-6E4C-4CFC-9919-C388FAF4E086}" type="pres">
      <dgm:prSet presAssocID="{0289DC57-5E5D-4205-A07A-59AD0746FAD9}" presName="node" presStyleLbl="node1" presStyleIdx="3" presStyleCnt="5" custLinFactNeighborX="-2480" custLinFactNeighborY="3315">
        <dgm:presLayoutVars>
          <dgm:bulletEnabled val="1"/>
        </dgm:presLayoutVars>
      </dgm:prSet>
      <dgm:spPr/>
    </dgm:pt>
    <dgm:pt modelId="{589BE732-9458-4629-A92A-5833BC56109B}" type="pres">
      <dgm:prSet presAssocID="{D8717A15-74CF-4B4E-83D0-D4DC8248D075}" presName="sibTrans" presStyleCnt="0"/>
      <dgm:spPr/>
    </dgm:pt>
    <dgm:pt modelId="{C7817D48-E03F-4725-BF77-9F552D7DBE98}" type="pres">
      <dgm:prSet presAssocID="{5329B807-595B-48FA-AF9C-6E8161333220}" presName="node" presStyleLbl="node1" presStyleIdx="4" presStyleCnt="5">
        <dgm:presLayoutVars>
          <dgm:bulletEnabled val="1"/>
        </dgm:presLayoutVars>
      </dgm:prSet>
      <dgm:spPr/>
    </dgm:pt>
  </dgm:ptLst>
  <dgm:cxnLst>
    <dgm:cxn modelId="{D9B3AA15-3E96-46D4-9A28-763718E70BE1}" type="presOf" srcId="{34902252-A4FB-4DC9-AA84-3C37370DF292}" destId="{9489C185-0654-424F-905E-90908724732B}" srcOrd="0" destOrd="0" presId="urn:microsoft.com/office/officeart/2005/8/layout/default"/>
    <dgm:cxn modelId="{8FA51C18-E4FF-4AB1-8D01-5E207DFCBA15}" srcId="{34902252-A4FB-4DC9-AA84-3C37370DF292}" destId="{B7D67C39-AC48-4B88-8026-343D889059E2}" srcOrd="0" destOrd="0" parTransId="{621477F4-C31F-43AD-8FE3-E38AFC823857}" sibTransId="{86A154BC-408B-4CC3-9B55-D16C63074ABB}"/>
    <dgm:cxn modelId="{A90B5D34-4F03-4509-B63F-8F2A1FEB2B81}" srcId="{34902252-A4FB-4DC9-AA84-3C37370DF292}" destId="{E5BD15DF-3241-4565-B98A-1E276087AFBE}" srcOrd="1" destOrd="0" parTransId="{EA996680-AA81-4439-BE35-99BFC993DAF7}" sibTransId="{13A57BE7-A465-4B75-8BA8-90AAF62D9D5D}"/>
    <dgm:cxn modelId="{F8B8DE36-B9BF-4711-827D-7E09910E51B7}" type="presOf" srcId="{0289DC57-5E5D-4205-A07A-59AD0746FAD9}" destId="{14C23A1F-6E4C-4CFC-9919-C388FAF4E086}" srcOrd="0" destOrd="0" presId="urn:microsoft.com/office/officeart/2005/8/layout/default"/>
    <dgm:cxn modelId="{693D495F-4F5E-429A-A864-1A72726A782A}" type="presOf" srcId="{5329B807-595B-48FA-AF9C-6E8161333220}" destId="{C7817D48-E03F-4725-BF77-9F552D7DBE98}" srcOrd="0" destOrd="0" presId="urn:microsoft.com/office/officeart/2005/8/layout/default"/>
    <dgm:cxn modelId="{3B845164-B13C-4EF9-A576-45F93BA2B1CA}" type="presOf" srcId="{A0D40A53-99E8-4DB8-8BA0-725BCA9D3766}" destId="{6CE6D60B-15EF-4333-8D0B-E0C78AA12E8B}" srcOrd="0" destOrd="0" presId="urn:microsoft.com/office/officeart/2005/8/layout/default"/>
    <dgm:cxn modelId="{3CF86C66-67C1-4221-BC89-C1DE534FED0B}" srcId="{34902252-A4FB-4DC9-AA84-3C37370DF292}" destId="{A0D40A53-99E8-4DB8-8BA0-725BCA9D3766}" srcOrd="2" destOrd="0" parTransId="{A41B526D-0845-4392-A86D-DC89094D86A1}" sibTransId="{417518BE-2D59-4337-9F1F-ED0F0C7327E4}"/>
    <dgm:cxn modelId="{C8F46FD1-705C-4CA5-B5FB-413B7571A67C}" type="presOf" srcId="{E5BD15DF-3241-4565-B98A-1E276087AFBE}" destId="{ED9A742D-6AB2-4E8A-96EF-21E462FD5D7E}" srcOrd="0" destOrd="0" presId="urn:microsoft.com/office/officeart/2005/8/layout/default"/>
    <dgm:cxn modelId="{A53802DA-090E-40F2-8526-57D9F9E57E83}" srcId="{34902252-A4FB-4DC9-AA84-3C37370DF292}" destId="{5329B807-595B-48FA-AF9C-6E8161333220}" srcOrd="4" destOrd="0" parTransId="{A1FC04BF-898C-4521-A845-3DB105BDA801}" sibTransId="{7A061C3F-ABFF-4B78-AC76-ADEBFECF6463}"/>
    <dgm:cxn modelId="{780F04E5-12FA-4065-84D7-358E6610FE97}" type="presOf" srcId="{B7D67C39-AC48-4B88-8026-343D889059E2}" destId="{C152C511-9590-45C6-A916-09F7B47FDD7E}" srcOrd="0" destOrd="0" presId="urn:microsoft.com/office/officeart/2005/8/layout/default"/>
    <dgm:cxn modelId="{57A76EE8-BDC9-4779-BEBB-D8FF343A63AD}" srcId="{34902252-A4FB-4DC9-AA84-3C37370DF292}" destId="{0289DC57-5E5D-4205-A07A-59AD0746FAD9}" srcOrd="3" destOrd="0" parTransId="{0DC1E110-1C3C-490A-B32A-86316EBAF744}" sibTransId="{D8717A15-74CF-4B4E-83D0-D4DC8248D075}"/>
    <dgm:cxn modelId="{D83D83D6-9BBA-46CE-AD69-C205EF399CB2}" type="presParOf" srcId="{9489C185-0654-424F-905E-90908724732B}" destId="{C152C511-9590-45C6-A916-09F7B47FDD7E}" srcOrd="0" destOrd="0" presId="urn:microsoft.com/office/officeart/2005/8/layout/default"/>
    <dgm:cxn modelId="{DCF1D601-D8D2-4231-8290-157F3CFA1915}" type="presParOf" srcId="{9489C185-0654-424F-905E-90908724732B}" destId="{4D42F132-88AB-4D19-B7FD-8D72582D12DD}" srcOrd="1" destOrd="0" presId="urn:microsoft.com/office/officeart/2005/8/layout/default"/>
    <dgm:cxn modelId="{E81E7904-CE73-4A89-AD43-D240F3654DD8}" type="presParOf" srcId="{9489C185-0654-424F-905E-90908724732B}" destId="{ED9A742D-6AB2-4E8A-96EF-21E462FD5D7E}" srcOrd="2" destOrd="0" presId="urn:microsoft.com/office/officeart/2005/8/layout/default"/>
    <dgm:cxn modelId="{1144FDC4-C5E9-446C-8031-6E0A1D07DFB5}" type="presParOf" srcId="{9489C185-0654-424F-905E-90908724732B}" destId="{BB0B7FA1-274D-4E68-A1EC-54F98800277E}" srcOrd="3" destOrd="0" presId="urn:microsoft.com/office/officeart/2005/8/layout/default"/>
    <dgm:cxn modelId="{B8D4426B-36EB-46D5-865C-8300930A4035}" type="presParOf" srcId="{9489C185-0654-424F-905E-90908724732B}" destId="{6CE6D60B-15EF-4333-8D0B-E0C78AA12E8B}" srcOrd="4" destOrd="0" presId="urn:microsoft.com/office/officeart/2005/8/layout/default"/>
    <dgm:cxn modelId="{2688EBC8-A0BF-47D7-9B2B-E89BA9758E83}" type="presParOf" srcId="{9489C185-0654-424F-905E-90908724732B}" destId="{F06E7A14-4958-428E-ACD4-2156B95C51C6}" srcOrd="5" destOrd="0" presId="urn:microsoft.com/office/officeart/2005/8/layout/default"/>
    <dgm:cxn modelId="{77860C3A-6CFD-4DFC-85B6-10E3F19028E0}" type="presParOf" srcId="{9489C185-0654-424F-905E-90908724732B}" destId="{14C23A1F-6E4C-4CFC-9919-C388FAF4E086}" srcOrd="6" destOrd="0" presId="urn:microsoft.com/office/officeart/2005/8/layout/default"/>
    <dgm:cxn modelId="{C8363D25-9F6D-44F2-B932-F478DF352894}" type="presParOf" srcId="{9489C185-0654-424F-905E-90908724732B}" destId="{589BE732-9458-4629-A92A-5833BC56109B}" srcOrd="7" destOrd="0" presId="urn:microsoft.com/office/officeart/2005/8/layout/default"/>
    <dgm:cxn modelId="{9EB7231C-C9B3-4BE9-ADAE-C9B4278FC112}" type="presParOf" srcId="{9489C185-0654-424F-905E-90908724732B}" destId="{C7817D48-E03F-4725-BF77-9F552D7DBE9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2DD7CA-C184-4863-87EB-51F678E98D49}" type="doc">
      <dgm:prSet loTypeId="urn:microsoft.com/office/officeart/2005/8/layout/hList2" loCatId="list" qsTypeId="urn:microsoft.com/office/officeart/2005/8/quickstyle/simple1" qsCatId="simple" csTypeId="urn:microsoft.com/office/officeart/2005/8/colors/accent1_3" csCatId="accent1" phldr="1"/>
      <dgm:spPr/>
      <dgm:t>
        <a:bodyPr/>
        <a:lstStyle/>
        <a:p>
          <a:endParaRPr lang="es-ES"/>
        </a:p>
      </dgm:t>
    </dgm:pt>
    <dgm:pt modelId="{BE9D637D-0378-496B-BFC7-91DC55276DC4}">
      <dgm:prSet phldrT="[Texto]" custT="1"/>
      <dgm:spPr/>
      <dgm:t>
        <a:bodyPr/>
        <a:lstStyle/>
        <a:p>
          <a:pPr algn="l"/>
          <a:r>
            <a:rPr lang="es-ES" sz="900" b="1" dirty="0">
              <a:latin typeface="Swis721 BT" panose="020B0504020202020204" pitchFamily="34" charset="0"/>
            </a:rPr>
            <a:t>Actividades:</a:t>
          </a:r>
        </a:p>
      </dgm:t>
    </dgm:pt>
    <dgm:pt modelId="{A160F63D-A785-4772-AC83-A204F67A1565}" type="parTrans" cxnId="{2B8A2E68-39D8-4792-BACB-C83A290C7A21}">
      <dgm:prSet/>
      <dgm:spPr/>
      <dgm:t>
        <a:bodyPr/>
        <a:lstStyle/>
        <a:p>
          <a:endParaRPr lang="es-ES"/>
        </a:p>
      </dgm:t>
    </dgm:pt>
    <dgm:pt modelId="{6DB89DDD-B76C-4162-8618-A5437258375B}" type="sibTrans" cxnId="{2B8A2E68-39D8-4792-BACB-C83A290C7A21}">
      <dgm:prSet/>
      <dgm:spPr/>
      <dgm:t>
        <a:bodyPr/>
        <a:lstStyle/>
        <a:p>
          <a:endParaRPr lang="es-ES"/>
        </a:p>
      </dgm:t>
    </dgm:pt>
    <dgm:pt modelId="{216F314D-1874-4492-9749-4FA27E29490E}">
      <dgm:prSet phldrT="[Texto]" custT="1"/>
      <dgm:spPr/>
      <dgm:t>
        <a:bodyPr/>
        <a:lstStyle/>
        <a:p>
          <a:pPr algn="just"/>
          <a:r>
            <a:rPr lang="es-ES" sz="900" dirty="0"/>
            <a:t>La Carrera ha realizado anualmente un encuentro con docentes del sistema educativo nacional, quienes han expuesto sobre las condiciones laborales de la docencia en música.</a:t>
          </a:r>
        </a:p>
      </dgm:t>
    </dgm:pt>
    <dgm:pt modelId="{41406DF6-78F1-48CE-95B3-BE11D58C3743}" type="parTrans" cxnId="{00801155-0711-402E-93BB-C6CAFD09E551}">
      <dgm:prSet/>
      <dgm:spPr/>
      <dgm:t>
        <a:bodyPr/>
        <a:lstStyle/>
        <a:p>
          <a:endParaRPr lang="es-ES"/>
        </a:p>
      </dgm:t>
    </dgm:pt>
    <dgm:pt modelId="{2AB16667-2AA7-4F41-A839-60FD051D2AA2}" type="sibTrans" cxnId="{00801155-0711-402E-93BB-C6CAFD09E551}">
      <dgm:prSet/>
      <dgm:spPr/>
      <dgm:t>
        <a:bodyPr/>
        <a:lstStyle/>
        <a:p>
          <a:endParaRPr lang="es-ES"/>
        </a:p>
      </dgm:t>
    </dgm:pt>
    <dgm:pt modelId="{0C53BFC0-55B1-4584-8DC2-CEF4FC0E8780}">
      <dgm:prSet phldrT="[Texto]" custT="1"/>
      <dgm:spPr/>
      <dgm:t>
        <a:bodyPr/>
        <a:lstStyle/>
        <a:p>
          <a:pPr algn="ctr"/>
          <a:r>
            <a:rPr lang="es-ES" sz="900" b="1" dirty="0">
              <a:latin typeface="Swis721 BT" panose="020B0504020202020204" pitchFamily="34" charset="0"/>
            </a:rPr>
            <a:t>Fortalecer la socialización de los resultados y avances de la Carrera en relación a su plan de mejora y procesos de autorregulación, así como el conocimiento de la comunidad sobre las exigencias de la ley 20.903 respecto de la formación inicial docente y las políticas públicas que regulan el ejercicio profesional.</a:t>
          </a:r>
          <a:endParaRPr lang="es-ES" sz="900" dirty="0">
            <a:latin typeface="Swis721 BT" panose="020B0504020202020204" pitchFamily="34" charset="0"/>
          </a:endParaRPr>
        </a:p>
      </dgm:t>
    </dgm:pt>
    <dgm:pt modelId="{3280DCCF-C70F-414A-B649-3C3E19719BB9}" type="parTrans" cxnId="{FBC50FC4-60B5-4020-8F4C-F53C11655889}">
      <dgm:prSet/>
      <dgm:spPr/>
      <dgm:t>
        <a:bodyPr/>
        <a:lstStyle/>
        <a:p>
          <a:endParaRPr lang="es-ES"/>
        </a:p>
      </dgm:t>
    </dgm:pt>
    <dgm:pt modelId="{2E4ACF35-87F5-43D7-B18E-1FF084C7089D}" type="sibTrans" cxnId="{FBC50FC4-60B5-4020-8F4C-F53C11655889}">
      <dgm:prSet/>
      <dgm:spPr/>
      <dgm:t>
        <a:bodyPr/>
        <a:lstStyle/>
        <a:p>
          <a:endParaRPr lang="es-ES"/>
        </a:p>
      </dgm:t>
    </dgm:pt>
    <dgm:pt modelId="{F1832DB3-EF49-4143-BDCE-F988CD405AF4}">
      <dgm:prSet phldrT="[Texto]" custT="1"/>
      <dgm:spPr/>
      <dgm:t>
        <a:bodyPr/>
        <a:lstStyle/>
        <a:p>
          <a:pPr algn="just"/>
          <a:r>
            <a:rPr lang="es-ES" sz="900" b="1" dirty="0">
              <a:latin typeface="Swis721 BT" panose="020B0504020202020204" pitchFamily="34" charset="0"/>
            </a:rPr>
            <a:t>Actividades:</a:t>
          </a:r>
        </a:p>
      </dgm:t>
    </dgm:pt>
    <dgm:pt modelId="{B131762E-3925-4C81-A445-B24E4FBEDA76}" type="parTrans" cxnId="{A5619C8A-0B4C-444F-A4E9-1BFABD96C37D}">
      <dgm:prSet/>
      <dgm:spPr/>
      <dgm:t>
        <a:bodyPr/>
        <a:lstStyle/>
        <a:p>
          <a:endParaRPr lang="es-ES"/>
        </a:p>
      </dgm:t>
    </dgm:pt>
    <dgm:pt modelId="{E1EBB196-47A9-4212-93B1-68473C02DBF1}" type="sibTrans" cxnId="{A5619C8A-0B4C-444F-A4E9-1BFABD96C37D}">
      <dgm:prSet/>
      <dgm:spPr/>
      <dgm:t>
        <a:bodyPr/>
        <a:lstStyle/>
        <a:p>
          <a:endParaRPr lang="es-ES"/>
        </a:p>
      </dgm:t>
    </dgm:pt>
    <dgm:pt modelId="{2ACF9943-F6C2-4E5C-8C17-12A0EB2624DD}">
      <dgm:prSet custT="1"/>
      <dgm:spPr/>
      <dgm:t>
        <a:bodyPr/>
        <a:lstStyle/>
        <a:p>
          <a:pPr algn="just"/>
          <a:r>
            <a:rPr lang="es-ES" sz="900" b="1" dirty="0"/>
            <a:t>Avances a la fecha:</a:t>
          </a:r>
        </a:p>
      </dgm:t>
    </dgm:pt>
    <dgm:pt modelId="{4351428F-E0AE-45E8-9EAA-1212B438BF35}" type="parTrans" cxnId="{A568655C-7F9D-4940-BBDB-087B4FBFDA20}">
      <dgm:prSet/>
      <dgm:spPr/>
      <dgm:t>
        <a:bodyPr/>
        <a:lstStyle/>
        <a:p>
          <a:endParaRPr lang="es-ES"/>
        </a:p>
      </dgm:t>
    </dgm:pt>
    <dgm:pt modelId="{E46691C7-5E39-4AEF-BEDE-C16B2CF982BA}" type="sibTrans" cxnId="{A568655C-7F9D-4940-BBDB-087B4FBFDA20}">
      <dgm:prSet/>
      <dgm:spPr/>
      <dgm:t>
        <a:bodyPr/>
        <a:lstStyle/>
        <a:p>
          <a:endParaRPr lang="es-ES"/>
        </a:p>
      </dgm:t>
    </dgm:pt>
    <dgm:pt modelId="{35C92C44-6CA9-498C-9F8B-01521DFB0E0E}">
      <dgm:prSet custT="1"/>
      <dgm:spPr/>
      <dgm:t>
        <a:bodyPr/>
        <a:lstStyle/>
        <a:p>
          <a:pPr algn="just"/>
          <a:r>
            <a:rPr lang="es-ES" sz="800" dirty="0">
              <a:latin typeface="Swis721 BT" panose="020B0504020202020204" pitchFamily="34" charset="0"/>
            </a:rPr>
            <a:t>Realizar anualmente en la Carrera un levantamiento de información sobre las condiciones de empleabilidad de los profesores de Música en el país.</a:t>
          </a:r>
        </a:p>
      </dgm:t>
    </dgm:pt>
    <dgm:pt modelId="{074B634A-CD59-49FA-8FAD-C0158C17D99E}" type="parTrans" cxnId="{FFA6427B-C881-4FE2-A18D-739FF4F0B2FE}">
      <dgm:prSet/>
      <dgm:spPr/>
      <dgm:t>
        <a:bodyPr/>
        <a:lstStyle/>
        <a:p>
          <a:endParaRPr lang="es-ES"/>
        </a:p>
      </dgm:t>
    </dgm:pt>
    <dgm:pt modelId="{3EA5B8D7-6C73-4E5F-A95E-87847E09B696}" type="sibTrans" cxnId="{FFA6427B-C881-4FE2-A18D-739FF4F0B2FE}">
      <dgm:prSet/>
      <dgm:spPr/>
      <dgm:t>
        <a:bodyPr/>
        <a:lstStyle/>
        <a:p>
          <a:endParaRPr lang="es-ES"/>
        </a:p>
      </dgm:t>
    </dgm:pt>
    <dgm:pt modelId="{C221792F-FE05-47C4-88E4-E0B62D6547C3}">
      <dgm:prSet custT="1"/>
      <dgm:spPr/>
      <dgm:t>
        <a:bodyPr/>
        <a:lstStyle/>
        <a:p>
          <a:pPr algn="just"/>
          <a:r>
            <a:rPr lang="es-ES" sz="900" b="1" dirty="0">
              <a:latin typeface="Swis721 BT" panose="020B0504020202020204" pitchFamily="34" charset="0"/>
            </a:rPr>
            <a:t>Avances a la fecha</a:t>
          </a:r>
          <a:r>
            <a:rPr lang="es-ES" sz="900" dirty="0">
              <a:latin typeface="Swis721 BT" panose="020B0504020202020204" pitchFamily="34" charset="0"/>
            </a:rPr>
            <a:t>:</a:t>
          </a:r>
        </a:p>
      </dgm:t>
    </dgm:pt>
    <dgm:pt modelId="{0E76F289-8F7A-49AC-937F-0897A4A96427}" type="parTrans" cxnId="{77FEB08E-1C11-4EB0-A71C-91B5EF41ED10}">
      <dgm:prSet/>
      <dgm:spPr/>
      <dgm:t>
        <a:bodyPr/>
        <a:lstStyle/>
        <a:p>
          <a:endParaRPr lang="es-ES"/>
        </a:p>
      </dgm:t>
    </dgm:pt>
    <dgm:pt modelId="{177999F1-AE4D-4DBD-ABE7-2AA96542B0B3}" type="sibTrans" cxnId="{77FEB08E-1C11-4EB0-A71C-91B5EF41ED10}">
      <dgm:prSet/>
      <dgm:spPr/>
      <dgm:t>
        <a:bodyPr/>
        <a:lstStyle/>
        <a:p>
          <a:endParaRPr lang="es-ES"/>
        </a:p>
      </dgm:t>
    </dgm:pt>
    <dgm:pt modelId="{FEC2CD10-6199-4DFA-9B5A-0C96D36229C5}">
      <dgm:prSet phldrT="[Texto]" custT="1"/>
      <dgm:spPr/>
      <dgm:t>
        <a:bodyPr/>
        <a:lstStyle/>
        <a:p>
          <a:pPr algn="ctr"/>
          <a:r>
            <a:rPr lang="es-ES" sz="900" b="1" dirty="0">
              <a:latin typeface="Swis721 BT" panose="020B0504020202020204" pitchFamily="34" charset="0"/>
            </a:rPr>
            <a:t>Robustecer los mecanismos de información sobre la empleabilidad y las características del trabajo docente del sistema escolar.</a:t>
          </a:r>
          <a:endParaRPr lang="es-ES" sz="900" dirty="0">
            <a:latin typeface="Swis721 BT" panose="020B0504020202020204" pitchFamily="34" charset="0"/>
          </a:endParaRPr>
        </a:p>
      </dgm:t>
    </dgm:pt>
    <dgm:pt modelId="{E8A0A3F6-621A-4B7D-AA31-2A2C2F78CB57}" type="sibTrans" cxnId="{D19351D1-8E8A-4303-B693-6CAFAD526210}">
      <dgm:prSet/>
      <dgm:spPr/>
      <dgm:t>
        <a:bodyPr/>
        <a:lstStyle/>
        <a:p>
          <a:endParaRPr lang="es-ES"/>
        </a:p>
      </dgm:t>
    </dgm:pt>
    <dgm:pt modelId="{57D5DADC-F894-4BCC-AC5F-49A200F4312D}" type="parTrans" cxnId="{D19351D1-8E8A-4303-B693-6CAFAD526210}">
      <dgm:prSet/>
      <dgm:spPr/>
      <dgm:t>
        <a:bodyPr/>
        <a:lstStyle/>
        <a:p>
          <a:endParaRPr lang="es-ES"/>
        </a:p>
      </dgm:t>
    </dgm:pt>
    <dgm:pt modelId="{F628BDD0-BEA9-414A-A1F1-985EDE73F14D}">
      <dgm:prSet custT="1"/>
      <dgm:spPr/>
      <dgm:t>
        <a:bodyPr/>
        <a:lstStyle/>
        <a:p>
          <a:pPr algn="just"/>
          <a:r>
            <a:rPr lang="es-ES" sz="800" dirty="0">
              <a:latin typeface="Swis721 BT" panose="020B0504020202020204" pitchFamily="34" charset="0"/>
            </a:rPr>
            <a:t>Socializar e informar a los estudiantes sobre este levantamiento de información, mediante una jornada o reunión.</a:t>
          </a:r>
        </a:p>
      </dgm:t>
    </dgm:pt>
    <dgm:pt modelId="{DC542125-82D8-49C1-A573-57B2BE2BD78A}" type="parTrans" cxnId="{4194F48B-0707-49EF-AE83-E89A522AB6CB}">
      <dgm:prSet/>
      <dgm:spPr/>
      <dgm:t>
        <a:bodyPr/>
        <a:lstStyle/>
        <a:p>
          <a:endParaRPr lang="es-ES"/>
        </a:p>
      </dgm:t>
    </dgm:pt>
    <dgm:pt modelId="{91754734-4B12-4A67-B156-B9F1B5832E96}" type="sibTrans" cxnId="{4194F48B-0707-49EF-AE83-E89A522AB6CB}">
      <dgm:prSet/>
      <dgm:spPr/>
      <dgm:t>
        <a:bodyPr/>
        <a:lstStyle/>
        <a:p>
          <a:endParaRPr lang="es-ES"/>
        </a:p>
      </dgm:t>
    </dgm:pt>
    <dgm:pt modelId="{37C3BDE5-A1B2-44D6-9116-01EC509727EB}">
      <dgm:prSet custT="1"/>
      <dgm:spPr/>
      <dgm:t>
        <a:bodyPr/>
        <a:lstStyle/>
        <a:p>
          <a:pPr algn="just"/>
          <a:r>
            <a:rPr lang="es-ES" sz="800" dirty="0">
              <a:latin typeface="Swis721 BT" panose="020B0504020202020204" pitchFamily="34" charset="0"/>
            </a:rPr>
            <a:t>Publicar en el sitio web de la Carrera/Instituto esta información para que esté disponible cuando los estudiantes quisieran consultarla.</a:t>
          </a:r>
        </a:p>
      </dgm:t>
    </dgm:pt>
    <dgm:pt modelId="{0B3E0E31-F007-46E6-B05B-92FA3034B288}" type="parTrans" cxnId="{2DE174F2-DD1A-4CBB-80A1-B8E9588E11D9}">
      <dgm:prSet/>
      <dgm:spPr/>
      <dgm:t>
        <a:bodyPr/>
        <a:lstStyle/>
        <a:p>
          <a:endParaRPr lang="es-ES"/>
        </a:p>
      </dgm:t>
    </dgm:pt>
    <dgm:pt modelId="{AD737963-EE13-4BB2-B80B-29EE2A096746}" type="sibTrans" cxnId="{2DE174F2-DD1A-4CBB-80A1-B8E9588E11D9}">
      <dgm:prSet/>
      <dgm:spPr/>
      <dgm:t>
        <a:bodyPr/>
        <a:lstStyle/>
        <a:p>
          <a:endParaRPr lang="es-ES"/>
        </a:p>
      </dgm:t>
    </dgm:pt>
    <dgm:pt modelId="{D0080F8C-93D3-4516-8045-C2D727C47150}">
      <dgm:prSet custT="1"/>
      <dgm:spPr/>
      <dgm:t>
        <a:bodyPr/>
        <a:lstStyle/>
        <a:p>
          <a:pPr algn="just"/>
          <a:r>
            <a:rPr lang="es-ES" sz="800" dirty="0">
              <a:latin typeface="Swis721 BT" panose="020B0504020202020204" pitchFamily="34" charset="0"/>
            </a:rPr>
            <a:t>Realizar jornadas de encuentro con profesionales destacados, en instancias </a:t>
          </a:r>
          <a:r>
            <a:rPr lang="es-ES" sz="800" dirty="0" err="1">
              <a:latin typeface="Swis721 BT" panose="020B0504020202020204" pitchFamily="34" charset="0"/>
            </a:rPr>
            <a:t>intra</a:t>
          </a:r>
          <a:r>
            <a:rPr lang="es-ES" sz="800" dirty="0">
              <a:latin typeface="Swis721 BT" panose="020B0504020202020204" pitchFamily="34" charset="0"/>
            </a:rPr>
            <a:t> y extracurriculares</a:t>
          </a:r>
        </a:p>
      </dgm:t>
    </dgm:pt>
    <dgm:pt modelId="{61D9ADB6-3C22-4719-A9D9-3B8BAB5A5417}" type="parTrans" cxnId="{BE65F3DA-0CC5-4E73-9C86-F87DB564D1C1}">
      <dgm:prSet/>
      <dgm:spPr/>
      <dgm:t>
        <a:bodyPr/>
        <a:lstStyle/>
        <a:p>
          <a:endParaRPr lang="es-ES"/>
        </a:p>
      </dgm:t>
    </dgm:pt>
    <dgm:pt modelId="{14A9A478-9001-4621-98D9-E5FAB4C50E5D}" type="sibTrans" cxnId="{BE65F3DA-0CC5-4E73-9C86-F87DB564D1C1}">
      <dgm:prSet/>
      <dgm:spPr/>
      <dgm:t>
        <a:bodyPr/>
        <a:lstStyle/>
        <a:p>
          <a:endParaRPr lang="es-ES"/>
        </a:p>
      </dgm:t>
    </dgm:pt>
    <dgm:pt modelId="{600D0BE5-7C89-47AA-B3E3-651EC17AD7B5}">
      <dgm:prSet phldrT="[Texto]" custT="1"/>
      <dgm:spPr/>
      <dgm:t>
        <a:bodyPr/>
        <a:lstStyle/>
        <a:p>
          <a:pPr algn="just"/>
          <a:r>
            <a:rPr lang="es-ES" sz="800" dirty="0">
              <a:latin typeface="Swis721 BT" panose="020B0504020202020204" pitchFamily="34" charset="0"/>
            </a:rPr>
            <a:t>Definir estrategias que le permitan a la Carrera socializar los resultados de los procesos de autoevaluación e informar anualmente a la comunidad sobre los avances del plan de mejora y los mecanismos asociados a su cumplimiento (seguimiento del plan de mejoras).</a:t>
          </a:r>
        </a:p>
      </dgm:t>
    </dgm:pt>
    <dgm:pt modelId="{8D3F94C7-D983-4079-8492-F130B824BFC2}" type="parTrans" cxnId="{AAA4CC10-4199-4777-8E65-FB2EA48EA87A}">
      <dgm:prSet/>
      <dgm:spPr/>
      <dgm:t>
        <a:bodyPr/>
        <a:lstStyle/>
        <a:p>
          <a:endParaRPr lang="en-US"/>
        </a:p>
      </dgm:t>
    </dgm:pt>
    <dgm:pt modelId="{B91B09B0-F7B5-4480-8E22-F7734B26E516}" type="sibTrans" cxnId="{AAA4CC10-4199-4777-8E65-FB2EA48EA87A}">
      <dgm:prSet/>
      <dgm:spPr/>
      <dgm:t>
        <a:bodyPr/>
        <a:lstStyle/>
        <a:p>
          <a:endParaRPr lang="en-US"/>
        </a:p>
      </dgm:t>
    </dgm:pt>
    <dgm:pt modelId="{6FB7E2C5-E513-47A2-9CD2-B06AEE8E870E}">
      <dgm:prSet custT="1"/>
      <dgm:spPr/>
      <dgm:t>
        <a:bodyPr/>
        <a:lstStyle/>
        <a:p>
          <a:r>
            <a:rPr lang="es-ES" sz="800" dirty="0">
              <a:latin typeface="Swis721 BT" panose="020B0504020202020204" pitchFamily="34" charset="0"/>
            </a:rPr>
            <a:t>Definir estrategias que permitan socializar la Ley que Establece el Sistema de Evaluación Docente en Chile y el cómo se implementa en la Carrera, tanto con la comunidad académica como estudiantil.</a:t>
          </a:r>
        </a:p>
      </dgm:t>
    </dgm:pt>
    <dgm:pt modelId="{42B34466-531E-4FCE-9D4C-93D2F20EC497}" type="parTrans" cxnId="{083A8FAC-79BE-403E-B195-4040A8ED51B3}">
      <dgm:prSet/>
      <dgm:spPr/>
      <dgm:t>
        <a:bodyPr/>
        <a:lstStyle/>
        <a:p>
          <a:endParaRPr lang="es-ES"/>
        </a:p>
      </dgm:t>
    </dgm:pt>
    <dgm:pt modelId="{157CE288-B317-46B9-8DF7-4399B5D59C73}" type="sibTrans" cxnId="{083A8FAC-79BE-403E-B195-4040A8ED51B3}">
      <dgm:prSet/>
      <dgm:spPr/>
      <dgm:t>
        <a:bodyPr/>
        <a:lstStyle/>
        <a:p>
          <a:endParaRPr lang="es-ES"/>
        </a:p>
      </dgm:t>
    </dgm:pt>
    <dgm:pt modelId="{C61FB008-98EA-B349-87B9-43E9CF27F891}">
      <dgm:prSet phldrT="[Texto]" custT="1"/>
      <dgm:spPr/>
      <dgm:t>
        <a:bodyPr/>
        <a:lstStyle/>
        <a:p>
          <a:pPr algn="just"/>
          <a:r>
            <a:rPr lang="es-ES" sz="900" dirty="0"/>
            <a:t>La Carrera ha planificado una jornada informativa sobre la ley de carrera docente, a realizar en la primera semana de abril de 2022.</a:t>
          </a:r>
        </a:p>
      </dgm:t>
    </dgm:pt>
    <dgm:pt modelId="{84F94583-969D-9D4D-A78E-5DA22848F934}" type="parTrans" cxnId="{D460A385-FFCD-CC4F-9A35-050B80D81B2B}">
      <dgm:prSet/>
      <dgm:spPr/>
      <dgm:t>
        <a:bodyPr/>
        <a:lstStyle/>
        <a:p>
          <a:endParaRPr lang="en-US"/>
        </a:p>
      </dgm:t>
    </dgm:pt>
    <dgm:pt modelId="{3BFF1767-DA0E-2240-97C6-DDC551D847AC}" type="sibTrans" cxnId="{D460A385-FFCD-CC4F-9A35-050B80D81B2B}">
      <dgm:prSet/>
      <dgm:spPr/>
      <dgm:t>
        <a:bodyPr/>
        <a:lstStyle/>
        <a:p>
          <a:endParaRPr lang="en-US"/>
        </a:p>
      </dgm:t>
    </dgm:pt>
    <dgm:pt modelId="{52FB5BF2-4BC6-B548-BD09-C9FD9AD791AC}">
      <dgm:prSet custT="1"/>
      <dgm:spPr/>
      <dgm:t>
        <a:bodyPr/>
        <a:lstStyle/>
        <a:p>
          <a:pPr algn="just"/>
          <a:r>
            <a:rPr lang="es-ES" sz="900" dirty="0">
              <a:latin typeface="Swis721 BT" panose="020B0504020202020204" pitchFamily="34" charset="0"/>
            </a:rPr>
            <a:t> La información relacionada con el proceso de autoevaluación está publicada en el sitio de la Carrera:</a:t>
          </a:r>
        </a:p>
      </dgm:t>
    </dgm:pt>
    <dgm:pt modelId="{B5F2CDAE-C7C9-F848-9C04-D93AFF259171}" type="parTrans" cxnId="{1729A133-7903-D34C-AFE6-6137C379DB33}">
      <dgm:prSet/>
      <dgm:spPr/>
      <dgm:t>
        <a:bodyPr/>
        <a:lstStyle/>
        <a:p>
          <a:endParaRPr lang="en-US"/>
        </a:p>
      </dgm:t>
    </dgm:pt>
    <dgm:pt modelId="{4E39FA22-AA73-964F-BBE2-1C3D9560E275}" type="sibTrans" cxnId="{1729A133-7903-D34C-AFE6-6137C379DB33}">
      <dgm:prSet/>
      <dgm:spPr/>
      <dgm:t>
        <a:bodyPr/>
        <a:lstStyle/>
        <a:p>
          <a:endParaRPr lang="en-US"/>
        </a:p>
      </dgm:t>
    </dgm:pt>
    <dgm:pt modelId="{DF5B919A-E100-C34C-861A-BB2BC066AB37}">
      <dgm:prSet custT="1"/>
      <dgm:spPr/>
      <dgm:t>
        <a:bodyPr/>
        <a:lstStyle/>
        <a:p>
          <a:pPr algn="just"/>
          <a:r>
            <a:rPr lang="es-ES" sz="900" dirty="0">
              <a:latin typeface="Swis721 BT" panose="020B0504020202020204" pitchFamily="34" charset="0"/>
            </a:rPr>
            <a:t> (</a:t>
          </a:r>
          <a:r>
            <a:rPr lang="es-MX" sz="900" dirty="0">
              <a:latin typeface="Swis721 BT" panose="020B0504020202020204" pitchFamily="34" charset="0"/>
            </a:rPr>
            <a:t>https://institutofilosofia.uv.cl/ped-musica/acreditacion)</a:t>
          </a:r>
          <a:endParaRPr lang="es-ES" sz="900" dirty="0">
            <a:latin typeface="Swis721 BT" panose="020B0504020202020204" pitchFamily="34" charset="0"/>
          </a:endParaRPr>
        </a:p>
      </dgm:t>
    </dgm:pt>
    <dgm:pt modelId="{82BDEF28-45EF-4F43-AE73-7571577B34BA}" type="parTrans" cxnId="{60BF51F3-D054-6941-8F0E-3E6CE516CAF8}">
      <dgm:prSet/>
      <dgm:spPr/>
      <dgm:t>
        <a:bodyPr/>
        <a:lstStyle/>
        <a:p>
          <a:endParaRPr lang="en-US"/>
        </a:p>
      </dgm:t>
    </dgm:pt>
    <dgm:pt modelId="{66B42573-7678-C94B-8CE6-D1C94006ED13}" type="sibTrans" cxnId="{60BF51F3-D054-6941-8F0E-3E6CE516CAF8}">
      <dgm:prSet/>
      <dgm:spPr/>
      <dgm:t>
        <a:bodyPr/>
        <a:lstStyle/>
        <a:p>
          <a:endParaRPr lang="en-US"/>
        </a:p>
      </dgm:t>
    </dgm:pt>
    <dgm:pt modelId="{0E066349-7EAC-2B46-9DBF-22FFACBAE9CF}">
      <dgm:prSet custT="1"/>
      <dgm:spPr/>
      <dgm:t>
        <a:bodyPr/>
        <a:lstStyle/>
        <a:p>
          <a:pPr algn="just"/>
          <a:r>
            <a:rPr lang="es-ES" sz="900" dirty="0"/>
            <a:t>La Carrera ha planificado una jornada informativa sobre la ley de carrera docente, a realizar en la primera semana de abril de 2022.</a:t>
          </a:r>
          <a:endParaRPr lang="es-ES" sz="900" dirty="0">
            <a:latin typeface="Swis721 BT" panose="020B0504020202020204" pitchFamily="34" charset="0"/>
          </a:endParaRPr>
        </a:p>
      </dgm:t>
    </dgm:pt>
    <dgm:pt modelId="{3D89FF5C-5B12-6D4E-BC96-B8ED8F5806B5}" type="parTrans" cxnId="{0E34B38E-7A83-5F47-A464-66F0C51AE86A}">
      <dgm:prSet/>
      <dgm:spPr/>
      <dgm:t>
        <a:bodyPr/>
        <a:lstStyle/>
        <a:p>
          <a:endParaRPr lang="en-US"/>
        </a:p>
      </dgm:t>
    </dgm:pt>
    <dgm:pt modelId="{1C06CE38-73EC-0843-9073-E958092DA072}" type="sibTrans" cxnId="{0E34B38E-7A83-5F47-A464-66F0C51AE86A}">
      <dgm:prSet/>
      <dgm:spPr/>
      <dgm:t>
        <a:bodyPr/>
        <a:lstStyle/>
        <a:p>
          <a:endParaRPr lang="en-US"/>
        </a:p>
      </dgm:t>
    </dgm:pt>
    <dgm:pt modelId="{0011B3D6-902A-46B9-83B8-C9959EF246D5}" type="pres">
      <dgm:prSet presAssocID="{7D2DD7CA-C184-4863-87EB-51F678E98D49}" presName="linearFlow" presStyleCnt="0">
        <dgm:presLayoutVars>
          <dgm:dir/>
          <dgm:animLvl val="lvl"/>
          <dgm:resizeHandles/>
        </dgm:presLayoutVars>
      </dgm:prSet>
      <dgm:spPr/>
    </dgm:pt>
    <dgm:pt modelId="{28863CEA-49DA-481B-A18B-9733F908CA2D}" type="pres">
      <dgm:prSet presAssocID="{FEC2CD10-6199-4DFA-9B5A-0C96D36229C5}" presName="compositeNode" presStyleCnt="0">
        <dgm:presLayoutVars>
          <dgm:bulletEnabled val="1"/>
        </dgm:presLayoutVars>
      </dgm:prSet>
      <dgm:spPr/>
    </dgm:pt>
    <dgm:pt modelId="{33708A54-F847-47EA-92A8-207EBE4E8C60}" type="pres">
      <dgm:prSet presAssocID="{FEC2CD10-6199-4DFA-9B5A-0C96D36229C5}" presName="image" presStyleLbl="fgImgPlace1" presStyleIdx="0" presStyleCnt="2" custFlipVert="0" custFlipHor="0" custScaleX="11099" custScaleY="3868" custLinFactNeighborX="-51839" custLinFactNeighborY="24655"/>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39969E04-4066-4EBF-9137-FD722F38BDCE}" type="pres">
      <dgm:prSet presAssocID="{FEC2CD10-6199-4DFA-9B5A-0C96D36229C5}" presName="childNode" presStyleLbl="node1" presStyleIdx="0" presStyleCnt="2" custScaleX="116639" custLinFactNeighborX="-9803" custLinFactNeighborY="6828">
        <dgm:presLayoutVars>
          <dgm:bulletEnabled val="1"/>
        </dgm:presLayoutVars>
      </dgm:prSet>
      <dgm:spPr/>
    </dgm:pt>
    <dgm:pt modelId="{53503160-253D-4E58-B14A-6B4322C82CF6}" type="pres">
      <dgm:prSet presAssocID="{FEC2CD10-6199-4DFA-9B5A-0C96D36229C5}" presName="parentNode" presStyleLbl="revTx" presStyleIdx="0" presStyleCnt="2" custAng="5400000" custLinFactX="100000" custLinFactNeighborX="151071" custLinFactNeighborY="-50137">
        <dgm:presLayoutVars>
          <dgm:chMax val="0"/>
          <dgm:bulletEnabled val="1"/>
        </dgm:presLayoutVars>
      </dgm:prSet>
      <dgm:spPr/>
    </dgm:pt>
    <dgm:pt modelId="{0096656E-2B49-4976-BA9E-1248C817BDE8}" type="pres">
      <dgm:prSet presAssocID="{E8A0A3F6-621A-4B7D-AA31-2A2C2F78CB57}" presName="sibTrans" presStyleCnt="0"/>
      <dgm:spPr/>
    </dgm:pt>
    <dgm:pt modelId="{57C5EF9C-BC23-4467-9EBD-5482410E8461}" type="pres">
      <dgm:prSet presAssocID="{0C53BFC0-55B1-4584-8DC2-CEF4FC0E8780}" presName="compositeNode" presStyleCnt="0">
        <dgm:presLayoutVars>
          <dgm:bulletEnabled val="1"/>
        </dgm:presLayoutVars>
      </dgm:prSet>
      <dgm:spPr/>
    </dgm:pt>
    <dgm:pt modelId="{DFC64D7C-EF83-42AD-9E8A-79980F613396}" type="pres">
      <dgm:prSet presAssocID="{0C53BFC0-55B1-4584-8DC2-CEF4FC0E8780}" presName="image" presStyleLbl="fgImgPlace1" presStyleIdx="1" presStyleCnt="2" custFlipHor="1" custScaleX="23963" custScaleY="3868" custLinFactNeighborX="-77095" custLinFactNeighborY="22763"/>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95C418E5-8763-47A2-9D2D-6D9AE7D9FE8D}" type="pres">
      <dgm:prSet presAssocID="{0C53BFC0-55B1-4584-8DC2-CEF4FC0E8780}" presName="childNode" presStyleLbl="node1" presStyleIdx="1" presStyleCnt="2" custScaleX="146586" custScaleY="85969" custLinFactNeighborX="-3918" custLinFactNeighborY="15686">
        <dgm:presLayoutVars>
          <dgm:bulletEnabled val="1"/>
        </dgm:presLayoutVars>
      </dgm:prSet>
      <dgm:spPr/>
    </dgm:pt>
    <dgm:pt modelId="{F668B443-E661-4691-9A06-CFE501597145}" type="pres">
      <dgm:prSet presAssocID="{0C53BFC0-55B1-4584-8DC2-CEF4FC0E8780}" presName="parentNode" presStyleLbl="revTx" presStyleIdx="1" presStyleCnt="2" custAng="5400000" custScaleX="131027" custLinFactX="113985" custLinFactNeighborX="200000" custLinFactNeighborY="-49745">
        <dgm:presLayoutVars>
          <dgm:chMax val="0"/>
          <dgm:bulletEnabled val="1"/>
        </dgm:presLayoutVars>
      </dgm:prSet>
      <dgm:spPr/>
    </dgm:pt>
  </dgm:ptLst>
  <dgm:cxnLst>
    <dgm:cxn modelId="{A24B8C0D-769E-E14A-B2F5-7697ACE09ED2}" type="presOf" srcId="{C61FB008-98EA-B349-87B9-43E9CF27F891}" destId="{39969E04-4066-4EBF-9137-FD722F38BDCE}" srcOrd="0" destOrd="7" presId="urn:microsoft.com/office/officeart/2005/8/layout/hList2"/>
    <dgm:cxn modelId="{AAA4CC10-4199-4777-8E65-FB2EA48EA87A}" srcId="{0C53BFC0-55B1-4584-8DC2-CEF4FC0E8780}" destId="{600D0BE5-7C89-47AA-B3E3-651EC17AD7B5}" srcOrd="1" destOrd="0" parTransId="{8D3F94C7-D983-4079-8492-F130B824BFC2}" sibTransId="{B91B09B0-F7B5-4480-8E22-F7734B26E516}"/>
    <dgm:cxn modelId="{B1A2DC13-92C8-9C47-90E6-119941EACC8E}" type="presOf" srcId="{52FB5BF2-4BC6-B548-BD09-C9FD9AD791AC}" destId="{95C418E5-8763-47A2-9D2D-6D9AE7D9FE8D}" srcOrd="0" destOrd="4" presId="urn:microsoft.com/office/officeart/2005/8/layout/hList2"/>
    <dgm:cxn modelId="{46D44216-5020-4C5D-81F5-7FB0EB19C40C}" type="presOf" srcId="{BE9D637D-0378-496B-BFC7-91DC55276DC4}" destId="{39969E04-4066-4EBF-9137-FD722F38BDCE}" srcOrd="0" destOrd="0" presId="urn:microsoft.com/office/officeart/2005/8/layout/hList2"/>
    <dgm:cxn modelId="{759BD923-2999-4D30-AE1A-92037EBBAA1A}" type="presOf" srcId="{216F314D-1874-4492-9749-4FA27E29490E}" destId="{39969E04-4066-4EBF-9137-FD722F38BDCE}" srcOrd="0" destOrd="6" presId="urn:microsoft.com/office/officeart/2005/8/layout/hList2"/>
    <dgm:cxn modelId="{ACBDF631-C563-4C50-83FF-1074EE8EAE14}" type="presOf" srcId="{C221792F-FE05-47C4-88E4-E0B62D6547C3}" destId="{95C418E5-8763-47A2-9D2D-6D9AE7D9FE8D}" srcOrd="0" destOrd="3" presId="urn:microsoft.com/office/officeart/2005/8/layout/hList2"/>
    <dgm:cxn modelId="{79266532-A673-4D50-BA16-41537B0F7358}" type="presOf" srcId="{F1832DB3-EF49-4143-BDCE-F988CD405AF4}" destId="{95C418E5-8763-47A2-9D2D-6D9AE7D9FE8D}" srcOrd="0" destOrd="0" presId="urn:microsoft.com/office/officeart/2005/8/layout/hList2"/>
    <dgm:cxn modelId="{1729A133-7903-D34C-AFE6-6137C379DB33}" srcId="{0C53BFC0-55B1-4584-8DC2-CEF4FC0E8780}" destId="{52FB5BF2-4BC6-B548-BD09-C9FD9AD791AC}" srcOrd="4" destOrd="0" parTransId="{B5F2CDAE-C7C9-F848-9C04-D93AFF259171}" sibTransId="{4E39FA22-AA73-964F-BBE2-1C3D9560E275}"/>
    <dgm:cxn modelId="{A568655C-7F9D-4940-BBDB-087B4FBFDA20}" srcId="{FEC2CD10-6199-4DFA-9B5A-0C96D36229C5}" destId="{2ACF9943-F6C2-4E5C-8C17-12A0EB2624DD}" srcOrd="3" destOrd="0" parTransId="{4351428F-E0AE-45E8-9EAA-1212B438BF35}" sibTransId="{E46691C7-5E39-4AEF-BEDE-C16B2CF982BA}"/>
    <dgm:cxn modelId="{2B8A2E68-39D8-4792-BACB-C83A290C7A21}" srcId="{FEC2CD10-6199-4DFA-9B5A-0C96D36229C5}" destId="{BE9D637D-0378-496B-BFC7-91DC55276DC4}" srcOrd="0" destOrd="0" parTransId="{A160F63D-A785-4772-AC83-A204F67A1565}" sibTransId="{6DB89DDD-B76C-4162-8618-A5437258375B}"/>
    <dgm:cxn modelId="{A73CDD48-D520-C846-8C83-4149D2322640}" type="presOf" srcId="{DF5B919A-E100-C34C-861A-BB2BC066AB37}" destId="{95C418E5-8763-47A2-9D2D-6D9AE7D9FE8D}" srcOrd="0" destOrd="5" presId="urn:microsoft.com/office/officeart/2005/8/layout/hList2"/>
    <dgm:cxn modelId="{1DAAA86D-A41B-4DBE-8117-84E231D5DFD2}" type="presOf" srcId="{37C3BDE5-A1B2-44D6-9116-01EC509727EB}" destId="{39969E04-4066-4EBF-9137-FD722F38BDCE}" srcOrd="0" destOrd="3" presId="urn:microsoft.com/office/officeart/2005/8/layout/hList2"/>
    <dgm:cxn modelId="{00801155-0711-402E-93BB-C6CAFD09E551}" srcId="{FEC2CD10-6199-4DFA-9B5A-0C96D36229C5}" destId="{216F314D-1874-4492-9749-4FA27E29490E}" srcOrd="4" destOrd="0" parTransId="{41406DF6-78F1-48CE-95B3-BE11D58C3743}" sibTransId="{2AB16667-2AA7-4F41-A839-60FD051D2AA2}"/>
    <dgm:cxn modelId="{D44D757A-2947-42DF-ABA0-C2F826B5D7EE}" type="presOf" srcId="{F628BDD0-BEA9-414A-A1F1-985EDE73F14D}" destId="{39969E04-4066-4EBF-9137-FD722F38BDCE}" srcOrd="0" destOrd="2" presId="urn:microsoft.com/office/officeart/2005/8/layout/hList2"/>
    <dgm:cxn modelId="{FFA6427B-C881-4FE2-A18D-739FF4F0B2FE}" srcId="{FEC2CD10-6199-4DFA-9B5A-0C96D36229C5}" destId="{35C92C44-6CA9-498C-9F8B-01521DFB0E0E}" srcOrd="1" destOrd="0" parTransId="{074B634A-CD59-49FA-8FAD-C0158C17D99E}" sibTransId="{3EA5B8D7-6C73-4E5F-A95E-87847E09B696}"/>
    <dgm:cxn modelId="{007D5B81-4661-41AE-98D7-1D76DFE5073A}" type="presOf" srcId="{2ACF9943-F6C2-4E5C-8C17-12A0EB2624DD}" destId="{39969E04-4066-4EBF-9137-FD722F38BDCE}" srcOrd="0" destOrd="5" presId="urn:microsoft.com/office/officeart/2005/8/layout/hList2"/>
    <dgm:cxn modelId="{6A620182-5D43-4159-AE37-7838D6D05A29}" type="presOf" srcId="{D0080F8C-93D3-4516-8045-C2D727C47150}" destId="{39969E04-4066-4EBF-9137-FD722F38BDCE}" srcOrd="0" destOrd="4" presId="urn:microsoft.com/office/officeart/2005/8/layout/hList2"/>
    <dgm:cxn modelId="{D460A385-FFCD-CC4F-9A35-050B80D81B2B}" srcId="{FEC2CD10-6199-4DFA-9B5A-0C96D36229C5}" destId="{C61FB008-98EA-B349-87B9-43E9CF27F891}" srcOrd="5" destOrd="0" parTransId="{84F94583-969D-9D4D-A78E-5DA22848F934}" sibTransId="{3BFF1767-DA0E-2240-97C6-DDC551D847AC}"/>
    <dgm:cxn modelId="{A5619C8A-0B4C-444F-A4E9-1BFABD96C37D}" srcId="{0C53BFC0-55B1-4584-8DC2-CEF4FC0E8780}" destId="{F1832DB3-EF49-4143-BDCE-F988CD405AF4}" srcOrd="0" destOrd="0" parTransId="{B131762E-3925-4C81-A445-B24E4FBEDA76}" sibTransId="{E1EBB196-47A9-4212-93B1-68473C02DBF1}"/>
    <dgm:cxn modelId="{4194F48B-0707-49EF-AE83-E89A522AB6CB}" srcId="{35C92C44-6CA9-498C-9F8B-01521DFB0E0E}" destId="{F628BDD0-BEA9-414A-A1F1-985EDE73F14D}" srcOrd="0" destOrd="0" parTransId="{DC542125-82D8-49C1-A573-57B2BE2BD78A}" sibTransId="{91754734-4B12-4A67-B156-B9F1B5832E96}"/>
    <dgm:cxn modelId="{77FEB08E-1C11-4EB0-A71C-91B5EF41ED10}" srcId="{0C53BFC0-55B1-4584-8DC2-CEF4FC0E8780}" destId="{C221792F-FE05-47C4-88E4-E0B62D6547C3}" srcOrd="3" destOrd="0" parTransId="{0E76F289-8F7A-49AC-937F-0897A4A96427}" sibTransId="{177999F1-AE4D-4DBD-ABE7-2AA96542B0B3}"/>
    <dgm:cxn modelId="{0E34B38E-7A83-5F47-A464-66F0C51AE86A}" srcId="{0C53BFC0-55B1-4584-8DC2-CEF4FC0E8780}" destId="{0E066349-7EAC-2B46-9DBF-22FFACBAE9CF}" srcOrd="6" destOrd="0" parTransId="{3D89FF5C-5B12-6D4E-BC96-B8ED8F5806B5}" sibTransId="{1C06CE38-73EC-0843-9073-E958092DA072}"/>
    <dgm:cxn modelId="{CC9022A2-65F9-4EF1-B7A9-7ADB0DB7C88E}" type="presOf" srcId="{600D0BE5-7C89-47AA-B3E3-651EC17AD7B5}" destId="{95C418E5-8763-47A2-9D2D-6D9AE7D9FE8D}" srcOrd="0" destOrd="1" presId="urn:microsoft.com/office/officeart/2005/8/layout/hList2"/>
    <dgm:cxn modelId="{C48017A3-C24E-4668-B980-602EF961C4CA}" type="presOf" srcId="{0C53BFC0-55B1-4584-8DC2-CEF4FC0E8780}" destId="{F668B443-E661-4691-9A06-CFE501597145}" srcOrd="0" destOrd="0" presId="urn:microsoft.com/office/officeart/2005/8/layout/hList2"/>
    <dgm:cxn modelId="{21151FA5-ACE0-4D9A-BD69-2E49B817FB7D}" type="presOf" srcId="{35C92C44-6CA9-498C-9F8B-01521DFB0E0E}" destId="{39969E04-4066-4EBF-9137-FD722F38BDCE}" srcOrd="0" destOrd="1" presId="urn:microsoft.com/office/officeart/2005/8/layout/hList2"/>
    <dgm:cxn modelId="{93233AA7-28A4-5B42-A9D8-A48F8F4E04D3}" type="presOf" srcId="{0E066349-7EAC-2B46-9DBF-22FFACBAE9CF}" destId="{95C418E5-8763-47A2-9D2D-6D9AE7D9FE8D}" srcOrd="0" destOrd="6" presId="urn:microsoft.com/office/officeart/2005/8/layout/hList2"/>
    <dgm:cxn modelId="{083A8FAC-79BE-403E-B195-4040A8ED51B3}" srcId="{0C53BFC0-55B1-4584-8DC2-CEF4FC0E8780}" destId="{6FB7E2C5-E513-47A2-9CD2-B06AEE8E870E}" srcOrd="2" destOrd="0" parTransId="{42B34466-531E-4FCE-9D4C-93D2F20EC497}" sibTransId="{157CE288-B317-46B9-8DF7-4399B5D59C73}"/>
    <dgm:cxn modelId="{5554E2BF-D8F4-421B-86A3-CA5CB44467F3}" type="presOf" srcId="{FEC2CD10-6199-4DFA-9B5A-0C96D36229C5}" destId="{53503160-253D-4E58-B14A-6B4322C82CF6}" srcOrd="0" destOrd="0" presId="urn:microsoft.com/office/officeart/2005/8/layout/hList2"/>
    <dgm:cxn modelId="{FBC50FC4-60B5-4020-8F4C-F53C11655889}" srcId="{7D2DD7CA-C184-4863-87EB-51F678E98D49}" destId="{0C53BFC0-55B1-4584-8DC2-CEF4FC0E8780}" srcOrd="1" destOrd="0" parTransId="{3280DCCF-C70F-414A-B649-3C3E19719BB9}" sibTransId="{2E4ACF35-87F5-43D7-B18E-1FF084C7089D}"/>
    <dgm:cxn modelId="{F3F8C3C9-EA7D-40CF-855E-0670B3245CC1}" type="presOf" srcId="{6FB7E2C5-E513-47A2-9CD2-B06AEE8E870E}" destId="{95C418E5-8763-47A2-9D2D-6D9AE7D9FE8D}" srcOrd="0" destOrd="2" presId="urn:microsoft.com/office/officeart/2005/8/layout/hList2"/>
    <dgm:cxn modelId="{D19351D1-8E8A-4303-B693-6CAFAD526210}" srcId="{7D2DD7CA-C184-4863-87EB-51F678E98D49}" destId="{FEC2CD10-6199-4DFA-9B5A-0C96D36229C5}" srcOrd="0" destOrd="0" parTransId="{57D5DADC-F894-4BCC-AC5F-49A200F4312D}" sibTransId="{E8A0A3F6-621A-4B7D-AA31-2A2C2F78CB57}"/>
    <dgm:cxn modelId="{BE65F3DA-0CC5-4E73-9C86-F87DB564D1C1}" srcId="{FEC2CD10-6199-4DFA-9B5A-0C96D36229C5}" destId="{D0080F8C-93D3-4516-8045-C2D727C47150}" srcOrd="2" destOrd="0" parTransId="{61D9ADB6-3C22-4719-A9D9-3B8BAB5A5417}" sibTransId="{14A9A478-9001-4621-98D9-E5FAB4C50E5D}"/>
    <dgm:cxn modelId="{B35B24DE-8999-434B-B754-001D28888596}" type="presOf" srcId="{7D2DD7CA-C184-4863-87EB-51F678E98D49}" destId="{0011B3D6-902A-46B9-83B8-C9959EF246D5}" srcOrd="0" destOrd="0" presId="urn:microsoft.com/office/officeart/2005/8/layout/hList2"/>
    <dgm:cxn modelId="{2DE174F2-DD1A-4CBB-80A1-B8E9588E11D9}" srcId="{35C92C44-6CA9-498C-9F8B-01521DFB0E0E}" destId="{37C3BDE5-A1B2-44D6-9116-01EC509727EB}" srcOrd="1" destOrd="0" parTransId="{0B3E0E31-F007-46E6-B05B-92FA3034B288}" sibTransId="{AD737963-EE13-4BB2-B80B-29EE2A096746}"/>
    <dgm:cxn modelId="{60BF51F3-D054-6941-8F0E-3E6CE516CAF8}" srcId="{0C53BFC0-55B1-4584-8DC2-CEF4FC0E8780}" destId="{DF5B919A-E100-C34C-861A-BB2BC066AB37}" srcOrd="5" destOrd="0" parTransId="{82BDEF28-45EF-4F43-AE73-7571577B34BA}" sibTransId="{66B42573-7678-C94B-8CE6-D1C94006ED13}"/>
    <dgm:cxn modelId="{43C73679-5064-4258-9066-BAC06D1B97DD}" type="presParOf" srcId="{0011B3D6-902A-46B9-83B8-C9959EF246D5}" destId="{28863CEA-49DA-481B-A18B-9733F908CA2D}" srcOrd="0" destOrd="0" presId="urn:microsoft.com/office/officeart/2005/8/layout/hList2"/>
    <dgm:cxn modelId="{2DA4AB0B-8824-42D0-BFBC-9D9804CB9F16}" type="presParOf" srcId="{28863CEA-49DA-481B-A18B-9733F908CA2D}" destId="{33708A54-F847-47EA-92A8-207EBE4E8C60}" srcOrd="0" destOrd="0" presId="urn:microsoft.com/office/officeart/2005/8/layout/hList2"/>
    <dgm:cxn modelId="{97FA042E-02F2-410C-801B-E7BFB77DFAF5}" type="presParOf" srcId="{28863CEA-49DA-481B-A18B-9733F908CA2D}" destId="{39969E04-4066-4EBF-9137-FD722F38BDCE}" srcOrd="1" destOrd="0" presId="urn:microsoft.com/office/officeart/2005/8/layout/hList2"/>
    <dgm:cxn modelId="{575F1396-78A9-4973-9DD1-6E720334FD02}" type="presParOf" srcId="{28863CEA-49DA-481B-A18B-9733F908CA2D}" destId="{53503160-253D-4E58-B14A-6B4322C82CF6}" srcOrd="2" destOrd="0" presId="urn:microsoft.com/office/officeart/2005/8/layout/hList2"/>
    <dgm:cxn modelId="{72CF70CF-6FE6-4CD3-9A8C-BE60574E5BC1}" type="presParOf" srcId="{0011B3D6-902A-46B9-83B8-C9959EF246D5}" destId="{0096656E-2B49-4976-BA9E-1248C817BDE8}" srcOrd="1" destOrd="0" presId="urn:microsoft.com/office/officeart/2005/8/layout/hList2"/>
    <dgm:cxn modelId="{38355454-0123-46FC-8D67-E473B95AF739}" type="presParOf" srcId="{0011B3D6-902A-46B9-83B8-C9959EF246D5}" destId="{57C5EF9C-BC23-4467-9EBD-5482410E8461}" srcOrd="2" destOrd="0" presId="urn:microsoft.com/office/officeart/2005/8/layout/hList2"/>
    <dgm:cxn modelId="{8CE6E2E6-2FEE-47D3-BD00-9056EE7838EB}" type="presParOf" srcId="{57C5EF9C-BC23-4467-9EBD-5482410E8461}" destId="{DFC64D7C-EF83-42AD-9E8A-79980F613396}" srcOrd="0" destOrd="0" presId="urn:microsoft.com/office/officeart/2005/8/layout/hList2"/>
    <dgm:cxn modelId="{B3FB3445-D13C-4AAF-AF78-BDA1228282AA}" type="presParOf" srcId="{57C5EF9C-BC23-4467-9EBD-5482410E8461}" destId="{95C418E5-8763-47A2-9D2D-6D9AE7D9FE8D}" srcOrd="1" destOrd="0" presId="urn:microsoft.com/office/officeart/2005/8/layout/hList2"/>
    <dgm:cxn modelId="{EA937095-587C-424E-8D72-2FD9EC334A41}" type="presParOf" srcId="{57C5EF9C-BC23-4467-9EBD-5482410E8461}" destId="{F668B443-E661-4691-9A06-CFE50159714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2DD7CA-C184-4863-87EB-51F678E98D49}" type="doc">
      <dgm:prSet loTypeId="urn:microsoft.com/office/officeart/2005/8/layout/hList2" loCatId="list" qsTypeId="urn:microsoft.com/office/officeart/2005/8/quickstyle/simple1" qsCatId="simple" csTypeId="urn:microsoft.com/office/officeart/2005/8/colors/accent1_3" csCatId="accent1" phldr="1"/>
      <dgm:spPr/>
      <dgm:t>
        <a:bodyPr/>
        <a:lstStyle/>
        <a:p>
          <a:endParaRPr lang="es-ES"/>
        </a:p>
      </dgm:t>
    </dgm:pt>
    <dgm:pt modelId="{0C53BFC0-55B1-4584-8DC2-CEF4FC0E8780}">
      <dgm:prSet phldrT="[Texto]" custT="1"/>
      <dgm:spPr/>
      <dgm:t>
        <a:bodyPr/>
        <a:lstStyle/>
        <a:p>
          <a:pPr algn="ctr"/>
          <a:endParaRPr lang="es-ES" sz="900" dirty="0">
            <a:latin typeface="Swis721 BT" panose="020B0504020202020204" pitchFamily="34" charset="0"/>
          </a:endParaRPr>
        </a:p>
      </dgm:t>
    </dgm:pt>
    <dgm:pt modelId="{3280DCCF-C70F-414A-B649-3C3E19719BB9}" type="parTrans" cxnId="{FBC50FC4-60B5-4020-8F4C-F53C11655889}">
      <dgm:prSet/>
      <dgm:spPr/>
      <dgm:t>
        <a:bodyPr/>
        <a:lstStyle/>
        <a:p>
          <a:endParaRPr lang="es-ES"/>
        </a:p>
      </dgm:t>
    </dgm:pt>
    <dgm:pt modelId="{2E4ACF35-87F5-43D7-B18E-1FF084C7089D}" type="sibTrans" cxnId="{FBC50FC4-60B5-4020-8F4C-F53C11655889}">
      <dgm:prSet/>
      <dgm:spPr/>
      <dgm:t>
        <a:bodyPr/>
        <a:lstStyle/>
        <a:p>
          <a:endParaRPr lang="es-ES"/>
        </a:p>
      </dgm:t>
    </dgm:pt>
    <dgm:pt modelId="{F1832DB3-EF49-4143-BDCE-F988CD405AF4}">
      <dgm:prSet phldrT="[Texto]" custT="1"/>
      <dgm:spPr/>
      <dgm:t>
        <a:bodyPr/>
        <a:lstStyle/>
        <a:p>
          <a:pPr algn="just"/>
          <a:endParaRPr lang="es-ES" sz="900" b="1" dirty="0">
            <a:latin typeface="Swis721 BT" panose="020B0504020202020204" pitchFamily="34" charset="0"/>
          </a:endParaRPr>
        </a:p>
      </dgm:t>
    </dgm:pt>
    <dgm:pt modelId="{B131762E-3925-4C81-A445-B24E4FBEDA76}" type="parTrans" cxnId="{A5619C8A-0B4C-444F-A4E9-1BFABD96C37D}">
      <dgm:prSet/>
      <dgm:spPr/>
      <dgm:t>
        <a:bodyPr/>
        <a:lstStyle/>
        <a:p>
          <a:endParaRPr lang="es-ES"/>
        </a:p>
      </dgm:t>
    </dgm:pt>
    <dgm:pt modelId="{E1EBB196-47A9-4212-93B1-68473C02DBF1}" type="sibTrans" cxnId="{A5619C8A-0B4C-444F-A4E9-1BFABD96C37D}">
      <dgm:prSet/>
      <dgm:spPr/>
      <dgm:t>
        <a:bodyPr/>
        <a:lstStyle/>
        <a:p>
          <a:endParaRPr lang="es-ES"/>
        </a:p>
      </dgm:t>
    </dgm:pt>
    <dgm:pt modelId="{FEC2CD10-6199-4DFA-9B5A-0C96D36229C5}">
      <dgm:prSet phldrT="[Texto]" custT="1"/>
      <dgm:spPr/>
      <dgm:t>
        <a:bodyPr/>
        <a:lstStyle/>
        <a:p>
          <a:pPr algn="ctr"/>
          <a:endParaRPr lang="es-ES" sz="900" dirty="0">
            <a:latin typeface="Swis721 BT" panose="020B0504020202020204" pitchFamily="34" charset="0"/>
          </a:endParaRPr>
        </a:p>
      </dgm:t>
    </dgm:pt>
    <dgm:pt modelId="{E8A0A3F6-621A-4B7D-AA31-2A2C2F78CB57}" type="sibTrans" cxnId="{D19351D1-8E8A-4303-B693-6CAFAD526210}">
      <dgm:prSet/>
      <dgm:spPr/>
      <dgm:t>
        <a:bodyPr/>
        <a:lstStyle/>
        <a:p>
          <a:endParaRPr lang="es-ES"/>
        </a:p>
      </dgm:t>
    </dgm:pt>
    <dgm:pt modelId="{57D5DADC-F894-4BCC-AC5F-49A200F4312D}" type="parTrans" cxnId="{D19351D1-8E8A-4303-B693-6CAFAD526210}">
      <dgm:prSet/>
      <dgm:spPr/>
      <dgm:t>
        <a:bodyPr/>
        <a:lstStyle/>
        <a:p>
          <a:endParaRPr lang="es-ES"/>
        </a:p>
      </dgm:t>
    </dgm:pt>
    <dgm:pt modelId="{0011B3D6-902A-46B9-83B8-C9959EF246D5}" type="pres">
      <dgm:prSet presAssocID="{7D2DD7CA-C184-4863-87EB-51F678E98D49}" presName="linearFlow" presStyleCnt="0">
        <dgm:presLayoutVars>
          <dgm:dir/>
          <dgm:animLvl val="lvl"/>
          <dgm:resizeHandles/>
        </dgm:presLayoutVars>
      </dgm:prSet>
      <dgm:spPr/>
    </dgm:pt>
    <dgm:pt modelId="{28863CEA-49DA-481B-A18B-9733F908CA2D}" type="pres">
      <dgm:prSet presAssocID="{FEC2CD10-6199-4DFA-9B5A-0C96D36229C5}" presName="compositeNode" presStyleCnt="0">
        <dgm:presLayoutVars>
          <dgm:bulletEnabled val="1"/>
        </dgm:presLayoutVars>
      </dgm:prSet>
      <dgm:spPr/>
    </dgm:pt>
    <dgm:pt modelId="{33708A54-F847-47EA-92A8-207EBE4E8C60}" type="pres">
      <dgm:prSet presAssocID="{FEC2CD10-6199-4DFA-9B5A-0C96D36229C5}" presName="image" presStyleLbl="fgImgPlace1" presStyleIdx="0" presStyleCnt="2" custScaleX="4613" custScaleY="8349" custLinFactNeighborX="-41326" custLinFactNeighborY="10374"/>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39969E04-4066-4EBF-9137-FD722F38BDCE}" type="pres">
      <dgm:prSet presAssocID="{FEC2CD10-6199-4DFA-9B5A-0C96D36229C5}" presName="childNode" presStyleLbl="node1" presStyleIdx="0" presStyleCnt="2" custScaleX="194027" custScaleY="107379" custLinFactNeighborX="-5254" custLinFactNeighborY="732">
        <dgm:presLayoutVars>
          <dgm:bulletEnabled val="1"/>
        </dgm:presLayoutVars>
      </dgm:prSet>
      <dgm:spPr/>
    </dgm:pt>
    <dgm:pt modelId="{53503160-253D-4E58-B14A-6B4322C82CF6}" type="pres">
      <dgm:prSet presAssocID="{FEC2CD10-6199-4DFA-9B5A-0C96D36229C5}" presName="parentNode" presStyleLbl="revTx" presStyleIdx="0" presStyleCnt="2" custScaleX="88579" custScaleY="101258" custLinFactNeighborX="-25855">
        <dgm:presLayoutVars>
          <dgm:chMax val="0"/>
          <dgm:bulletEnabled val="1"/>
        </dgm:presLayoutVars>
      </dgm:prSet>
      <dgm:spPr/>
    </dgm:pt>
    <dgm:pt modelId="{0096656E-2B49-4976-BA9E-1248C817BDE8}" type="pres">
      <dgm:prSet presAssocID="{E8A0A3F6-621A-4B7D-AA31-2A2C2F78CB57}" presName="sibTrans" presStyleCnt="0"/>
      <dgm:spPr/>
    </dgm:pt>
    <dgm:pt modelId="{57C5EF9C-BC23-4467-9EBD-5482410E8461}" type="pres">
      <dgm:prSet presAssocID="{0C53BFC0-55B1-4584-8DC2-CEF4FC0E8780}" presName="compositeNode" presStyleCnt="0">
        <dgm:presLayoutVars>
          <dgm:bulletEnabled val="1"/>
        </dgm:presLayoutVars>
      </dgm:prSet>
      <dgm:spPr/>
    </dgm:pt>
    <dgm:pt modelId="{DFC64D7C-EF83-42AD-9E8A-79980F613396}" type="pres">
      <dgm:prSet presAssocID="{0C53BFC0-55B1-4584-8DC2-CEF4FC0E8780}" presName="image" presStyleLbl="fgImgPlace1" presStyleIdx="1" presStyleCnt="2" custScaleX="3859" custScaleY="3859" custLinFactNeighborX="-49350" custLinFactNeighborY="43972"/>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95C418E5-8763-47A2-9D2D-6D9AE7D9FE8D}" type="pres">
      <dgm:prSet presAssocID="{0C53BFC0-55B1-4584-8DC2-CEF4FC0E8780}" presName="childNode" presStyleLbl="node1" presStyleIdx="1" presStyleCnt="2" custScaleX="157166" custScaleY="106726" custLinFactNeighborX="-8746" custLinFactNeighborY="1191">
        <dgm:presLayoutVars>
          <dgm:bulletEnabled val="1"/>
        </dgm:presLayoutVars>
      </dgm:prSet>
      <dgm:spPr/>
    </dgm:pt>
    <dgm:pt modelId="{F668B443-E661-4691-9A06-CFE501597145}" type="pres">
      <dgm:prSet presAssocID="{0C53BFC0-55B1-4584-8DC2-CEF4FC0E8780}" presName="parentNode" presStyleLbl="revTx" presStyleIdx="1" presStyleCnt="2" custScaleX="131027" custLinFactNeighborX="-85005">
        <dgm:presLayoutVars>
          <dgm:chMax val="0"/>
          <dgm:bulletEnabled val="1"/>
        </dgm:presLayoutVars>
      </dgm:prSet>
      <dgm:spPr/>
    </dgm:pt>
  </dgm:ptLst>
  <dgm:cxnLst>
    <dgm:cxn modelId="{79266532-A673-4D50-BA16-41537B0F7358}" type="presOf" srcId="{F1832DB3-EF49-4143-BDCE-F988CD405AF4}" destId="{95C418E5-8763-47A2-9D2D-6D9AE7D9FE8D}" srcOrd="0" destOrd="0" presId="urn:microsoft.com/office/officeart/2005/8/layout/hList2"/>
    <dgm:cxn modelId="{A5619C8A-0B4C-444F-A4E9-1BFABD96C37D}" srcId="{0C53BFC0-55B1-4584-8DC2-CEF4FC0E8780}" destId="{F1832DB3-EF49-4143-BDCE-F988CD405AF4}" srcOrd="0" destOrd="0" parTransId="{B131762E-3925-4C81-A445-B24E4FBEDA76}" sibTransId="{E1EBB196-47A9-4212-93B1-68473C02DBF1}"/>
    <dgm:cxn modelId="{C48017A3-C24E-4668-B980-602EF961C4CA}" type="presOf" srcId="{0C53BFC0-55B1-4584-8DC2-CEF4FC0E8780}" destId="{F668B443-E661-4691-9A06-CFE501597145}" srcOrd="0" destOrd="0" presId="urn:microsoft.com/office/officeart/2005/8/layout/hList2"/>
    <dgm:cxn modelId="{5554E2BF-D8F4-421B-86A3-CA5CB44467F3}" type="presOf" srcId="{FEC2CD10-6199-4DFA-9B5A-0C96D36229C5}" destId="{53503160-253D-4E58-B14A-6B4322C82CF6}" srcOrd="0" destOrd="0" presId="urn:microsoft.com/office/officeart/2005/8/layout/hList2"/>
    <dgm:cxn modelId="{FBC50FC4-60B5-4020-8F4C-F53C11655889}" srcId="{7D2DD7CA-C184-4863-87EB-51F678E98D49}" destId="{0C53BFC0-55B1-4584-8DC2-CEF4FC0E8780}" srcOrd="1" destOrd="0" parTransId="{3280DCCF-C70F-414A-B649-3C3E19719BB9}" sibTransId="{2E4ACF35-87F5-43D7-B18E-1FF084C7089D}"/>
    <dgm:cxn modelId="{D19351D1-8E8A-4303-B693-6CAFAD526210}" srcId="{7D2DD7CA-C184-4863-87EB-51F678E98D49}" destId="{FEC2CD10-6199-4DFA-9B5A-0C96D36229C5}" srcOrd="0" destOrd="0" parTransId="{57D5DADC-F894-4BCC-AC5F-49A200F4312D}" sibTransId="{E8A0A3F6-621A-4B7D-AA31-2A2C2F78CB57}"/>
    <dgm:cxn modelId="{B35B24DE-8999-434B-B754-001D28888596}" type="presOf" srcId="{7D2DD7CA-C184-4863-87EB-51F678E98D49}" destId="{0011B3D6-902A-46B9-83B8-C9959EF246D5}" srcOrd="0" destOrd="0" presId="urn:microsoft.com/office/officeart/2005/8/layout/hList2"/>
    <dgm:cxn modelId="{43C73679-5064-4258-9066-BAC06D1B97DD}" type="presParOf" srcId="{0011B3D6-902A-46B9-83B8-C9959EF246D5}" destId="{28863CEA-49DA-481B-A18B-9733F908CA2D}" srcOrd="0" destOrd="0" presId="urn:microsoft.com/office/officeart/2005/8/layout/hList2"/>
    <dgm:cxn modelId="{2DA4AB0B-8824-42D0-BFBC-9D9804CB9F16}" type="presParOf" srcId="{28863CEA-49DA-481B-A18B-9733F908CA2D}" destId="{33708A54-F847-47EA-92A8-207EBE4E8C60}" srcOrd="0" destOrd="0" presId="urn:microsoft.com/office/officeart/2005/8/layout/hList2"/>
    <dgm:cxn modelId="{97FA042E-02F2-410C-801B-E7BFB77DFAF5}" type="presParOf" srcId="{28863CEA-49DA-481B-A18B-9733F908CA2D}" destId="{39969E04-4066-4EBF-9137-FD722F38BDCE}" srcOrd="1" destOrd="0" presId="urn:microsoft.com/office/officeart/2005/8/layout/hList2"/>
    <dgm:cxn modelId="{575F1396-78A9-4973-9DD1-6E720334FD02}" type="presParOf" srcId="{28863CEA-49DA-481B-A18B-9733F908CA2D}" destId="{53503160-253D-4E58-B14A-6B4322C82CF6}" srcOrd="2" destOrd="0" presId="urn:microsoft.com/office/officeart/2005/8/layout/hList2"/>
    <dgm:cxn modelId="{72CF70CF-6FE6-4CD3-9A8C-BE60574E5BC1}" type="presParOf" srcId="{0011B3D6-902A-46B9-83B8-C9959EF246D5}" destId="{0096656E-2B49-4976-BA9E-1248C817BDE8}" srcOrd="1" destOrd="0" presId="urn:microsoft.com/office/officeart/2005/8/layout/hList2"/>
    <dgm:cxn modelId="{38355454-0123-46FC-8D67-E473B95AF739}" type="presParOf" srcId="{0011B3D6-902A-46B9-83B8-C9959EF246D5}" destId="{57C5EF9C-BC23-4467-9EBD-5482410E8461}" srcOrd="2" destOrd="0" presId="urn:microsoft.com/office/officeart/2005/8/layout/hList2"/>
    <dgm:cxn modelId="{8CE6E2E6-2FEE-47D3-BD00-9056EE7838EB}" type="presParOf" srcId="{57C5EF9C-BC23-4467-9EBD-5482410E8461}" destId="{DFC64D7C-EF83-42AD-9E8A-79980F613396}" srcOrd="0" destOrd="0" presId="urn:microsoft.com/office/officeart/2005/8/layout/hList2"/>
    <dgm:cxn modelId="{B3FB3445-D13C-4AAF-AF78-BDA1228282AA}" type="presParOf" srcId="{57C5EF9C-BC23-4467-9EBD-5482410E8461}" destId="{95C418E5-8763-47A2-9D2D-6D9AE7D9FE8D}" srcOrd="1" destOrd="0" presId="urn:microsoft.com/office/officeart/2005/8/layout/hList2"/>
    <dgm:cxn modelId="{EA937095-587C-424E-8D72-2FD9EC334A41}" type="presParOf" srcId="{57C5EF9C-BC23-4467-9EBD-5482410E8461}" destId="{F668B443-E661-4691-9A06-CFE501597145}"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328A5-4349-44B9-94DC-D7F37C36DB5B}">
      <dsp:nvSpPr>
        <dsp:cNvPr id="0" name=""/>
        <dsp:cNvSpPr/>
      </dsp:nvSpPr>
      <dsp:spPr>
        <a:xfrm rot="10800000">
          <a:off x="616733" y="80"/>
          <a:ext cx="5333509" cy="86364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44" tIns="45720" rIns="85344"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Swis721 Cn BT" panose="020B0506020202030204" pitchFamily="34" charset="0"/>
            </a:rPr>
            <a:t>La Carrera de Pedagogía en Música, es creada el 12 de agosto de 2016, mediante decreto exento Nº 4025. Teniendo su primera cohorte de ingreso en 2017</a:t>
          </a:r>
          <a:endParaRPr lang="es-CL" sz="1200" b="1" kern="1200" dirty="0">
            <a:latin typeface="Swis721 Cn BT" panose="020B0506020202030204" pitchFamily="34" charset="0"/>
          </a:endParaRPr>
        </a:p>
      </dsp:txBody>
      <dsp:txXfrm rot="10800000">
        <a:off x="832645" y="80"/>
        <a:ext cx="5117597" cy="863647"/>
      </dsp:txXfrm>
    </dsp:sp>
    <dsp:sp modelId="{F58C64EE-EF63-4ED6-835B-D66B7FEEA8A5}">
      <dsp:nvSpPr>
        <dsp:cNvPr id="0" name=""/>
        <dsp:cNvSpPr/>
      </dsp:nvSpPr>
      <dsp:spPr>
        <a:xfrm>
          <a:off x="450091" y="0"/>
          <a:ext cx="863647" cy="8636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32D61A-EA30-4253-8C5F-CDAF141A5955}">
      <dsp:nvSpPr>
        <dsp:cNvPr id="0" name=""/>
        <dsp:cNvSpPr/>
      </dsp:nvSpPr>
      <dsp:spPr>
        <a:xfrm rot="10800000">
          <a:off x="698097" y="1121532"/>
          <a:ext cx="5190750" cy="86364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44" tIns="45720" rIns="85344" bIns="45720" numCol="1" spcCol="1270" anchor="ctr" anchorCtr="0">
          <a:noAutofit/>
        </a:bodyPr>
        <a:lstStyle/>
        <a:p>
          <a:pPr marL="0" lvl="0" indent="0" algn="ctr" defTabSz="533400">
            <a:lnSpc>
              <a:spcPct val="90000"/>
            </a:lnSpc>
            <a:spcBef>
              <a:spcPct val="0"/>
            </a:spcBef>
            <a:spcAft>
              <a:spcPct val="35000"/>
            </a:spcAft>
            <a:buNone/>
          </a:pPr>
          <a:r>
            <a:rPr lang="es-ES" sz="1200" kern="1200" dirty="0">
              <a:latin typeface="Swis721 Cn BT" panose="020B0506020202030204" pitchFamily="34" charset="0"/>
            </a:rPr>
            <a:t>En mayo de 2019 la Carrera es acreditada por 2 años por CNA Chile. El año 2020 la Carrera se presenta nuevamente a proceso de acreditación ante la CNA</a:t>
          </a:r>
          <a:endParaRPr lang="es-CL" sz="1200" kern="1200" dirty="0">
            <a:latin typeface="Swis721 Cn BT" panose="020B0506020202030204" pitchFamily="34" charset="0"/>
          </a:endParaRPr>
        </a:p>
      </dsp:txBody>
      <dsp:txXfrm rot="10800000">
        <a:off x="914009" y="1121532"/>
        <a:ext cx="4974838" cy="863647"/>
      </dsp:txXfrm>
    </dsp:sp>
    <dsp:sp modelId="{4317E2FD-5BC6-4C6E-B632-7A86F8BFD22F}">
      <dsp:nvSpPr>
        <dsp:cNvPr id="0" name=""/>
        <dsp:cNvSpPr/>
      </dsp:nvSpPr>
      <dsp:spPr>
        <a:xfrm>
          <a:off x="366620" y="1113742"/>
          <a:ext cx="863647" cy="86364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1000" r="-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F4ED04-8355-403A-9726-E2D8BC3C86AA}">
      <dsp:nvSpPr>
        <dsp:cNvPr id="0" name=""/>
        <dsp:cNvSpPr/>
      </dsp:nvSpPr>
      <dsp:spPr>
        <a:xfrm rot="10800000">
          <a:off x="666452" y="2242985"/>
          <a:ext cx="5234071" cy="134005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44" tIns="45720" rIns="85344" bIns="45720" numCol="1" spcCol="1270" anchor="ctr" anchorCtr="0">
          <a:noAutofit/>
        </a:bodyPr>
        <a:lstStyle/>
        <a:p>
          <a:pPr marL="0" lvl="0" indent="0" algn="ctr" defTabSz="533400">
            <a:lnSpc>
              <a:spcPct val="90000"/>
            </a:lnSpc>
            <a:spcBef>
              <a:spcPct val="0"/>
            </a:spcBef>
            <a:spcAft>
              <a:spcPct val="35000"/>
            </a:spcAft>
            <a:buNone/>
          </a:pPr>
          <a:endParaRPr lang="es-CL" sz="1200" b="1" kern="1200" dirty="0"/>
        </a:p>
      </dsp:txBody>
      <dsp:txXfrm rot="10800000">
        <a:off x="1001465" y="2242985"/>
        <a:ext cx="4899058" cy="1340052"/>
      </dsp:txXfrm>
    </dsp:sp>
    <dsp:sp modelId="{B459E987-8BC0-4132-9208-A6A6043B570A}">
      <dsp:nvSpPr>
        <dsp:cNvPr id="0" name=""/>
        <dsp:cNvSpPr/>
      </dsp:nvSpPr>
      <dsp:spPr>
        <a:xfrm>
          <a:off x="434511" y="2481559"/>
          <a:ext cx="863647" cy="86364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328A5-4349-44B9-94DC-D7F37C36DB5B}">
      <dsp:nvSpPr>
        <dsp:cNvPr id="0" name=""/>
        <dsp:cNvSpPr/>
      </dsp:nvSpPr>
      <dsp:spPr>
        <a:xfrm rot="10800000">
          <a:off x="569461" y="0"/>
          <a:ext cx="5469400" cy="9054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261" tIns="45720" rIns="85344"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Swis721 Cn BT" panose="020B0506020202030204" pitchFamily="34" charset="0"/>
            </a:rPr>
            <a:t>Dimensión 1: Propósitos e Institucionalidad de la carrera o programa.</a:t>
          </a:r>
        </a:p>
        <a:p>
          <a:pPr marL="0" lvl="0" indent="0" algn="ctr" defTabSz="533400">
            <a:lnSpc>
              <a:spcPct val="90000"/>
            </a:lnSpc>
            <a:spcBef>
              <a:spcPct val="0"/>
            </a:spcBef>
            <a:spcAft>
              <a:spcPct val="35000"/>
            </a:spcAft>
            <a:buNone/>
          </a:pPr>
          <a:r>
            <a:rPr lang="es-ES" sz="1200" b="0" kern="1200" dirty="0">
              <a:latin typeface="Swis721 Cn BT" panose="020B0506020202030204" pitchFamily="34" charset="0"/>
            </a:rPr>
            <a:t>Criterios: Propósitos, Integridad, Perfil de Egreso, Plan de Estudios, Vinculación con el Medio</a:t>
          </a:r>
          <a:endParaRPr lang="es-CL" sz="1200" b="0" kern="1200" dirty="0">
            <a:latin typeface="Swis721 Cn BT" panose="020B0506020202030204" pitchFamily="34" charset="0"/>
          </a:endParaRPr>
        </a:p>
      </dsp:txBody>
      <dsp:txXfrm rot="10800000">
        <a:off x="795813" y="0"/>
        <a:ext cx="5243048" cy="905410"/>
      </dsp:txXfrm>
    </dsp:sp>
    <dsp:sp modelId="{F58C64EE-EF63-4ED6-835B-D66B7FEEA8A5}">
      <dsp:nvSpPr>
        <dsp:cNvPr id="0" name=""/>
        <dsp:cNvSpPr/>
      </dsp:nvSpPr>
      <dsp:spPr>
        <a:xfrm>
          <a:off x="2" y="0"/>
          <a:ext cx="905410" cy="90541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32D61A-EA30-4253-8C5F-CDAF141A5955}">
      <dsp:nvSpPr>
        <dsp:cNvPr id="0" name=""/>
        <dsp:cNvSpPr/>
      </dsp:nvSpPr>
      <dsp:spPr>
        <a:xfrm rot="10800000">
          <a:off x="566887" y="1159745"/>
          <a:ext cx="5452090" cy="9054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261" tIns="45720" rIns="85344"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latin typeface="Swis721 Cn BT" panose="020B0506020202030204" pitchFamily="34" charset="0"/>
            </a:rPr>
            <a:t>Dimensión 2: Condiciones de Operación</a:t>
          </a:r>
        </a:p>
        <a:p>
          <a:pPr marL="0" lvl="0" indent="0" algn="ctr" defTabSz="533400">
            <a:lnSpc>
              <a:spcPct val="90000"/>
            </a:lnSpc>
            <a:spcBef>
              <a:spcPct val="0"/>
            </a:spcBef>
            <a:spcAft>
              <a:spcPct val="35000"/>
            </a:spcAft>
            <a:buNone/>
          </a:pPr>
          <a:r>
            <a:rPr lang="es-ES" sz="1200" kern="1200" dirty="0">
              <a:latin typeface="Swis721 Cn BT" panose="020B0506020202030204" pitchFamily="34" charset="0"/>
            </a:rPr>
            <a:t>Criterios: Organización y Administración, Personal Docente, Infraestructura y Recursos para el Aprendizaje, Participación y Bienestar Estudiantil, Creación e Investigación por el Cuerpo Docente</a:t>
          </a:r>
          <a:endParaRPr lang="es-CL" sz="1200" kern="1200" dirty="0">
            <a:latin typeface="Swis721 Cn BT" panose="020B0506020202030204" pitchFamily="34" charset="0"/>
          </a:endParaRPr>
        </a:p>
      </dsp:txBody>
      <dsp:txXfrm rot="10800000">
        <a:off x="793239" y="1159745"/>
        <a:ext cx="5225738" cy="905410"/>
      </dsp:txXfrm>
    </dsp:sp>
    <dsp:sp modelId="{4317E2FD-5BC6-4C6E-B632-7A86F8BFD22F}">
      <dsp:nvSpPr>
        <dsp:cNvPr id="0" name=""/>
        <dsp:cNvSpPr/>
      </dsp:nvSpPr>
      <dsp:spPr>
        <a:xfrm>
          <a:off x="89810" y="1143411"/>
          <a:ext cx="905410" cy="90541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F4ED04-8355-403A-9726-E2D8BC3C86AA}">
      <dsp:nvSpPr>
        <dsp:cNvPr id="0" name=""/>
        <dsp:cNvSpPr/>
      </dsp:nvSpPr>
      <dsp:spPr>
        <a:xfrm rot="10800000">
          <a:off x="585880" y="2350674"/>
          <a:ext cx="5414106" cy="90541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9261" tIns="45720" rIns="85344" bIns="45720" numCol="1" spcCol="1270" anchor="ctr" anchorCtr="0">
          <a:noAutofit/>
        </a:bodyPr>
        <a:lstStyle/>
        <a:p>
          <a:pPr marL="0" lvl="0" indent="0" algn="ctr" defTabSz="533400">
            <a:lnSpc>
              <a:spcPct val="90000"/>
            </a:lnSpc>
            <a:spcBef>
              <a:spcPct val="0"/>
            </a:spcBef>
            <a:spcAft>
              <a:spcPct val="35000"/>
            </a:spcAft>
            <a:buNone/>
          </a:pPr>
          <a:endParaRPr lang="es-CL" sz="1200" b="1" kern="1200" dirty="0"/>
        </a:p>
      </dsp:txBody>
      <dsp:txXfrm rot="10800000">
        <a:off x="812232" y="2350674"/>
        <a:ext cx="5187754" cy="905410"/>
      </dsp:txXfrm>
    </dsp:sp>
    <dsp:sp modelId="{B459E987-8BC0-4132-9208-A6A6043B570A}">
      <dsp:nvSpPr>
        <dsp:cNvPr id="0" name=""/>
        <dsp:cNvSpPr/>
      </dsp:nvSpPr>
      <dsp:spPr>
        <a:xfrm>
          <a:off x="111178" y="2352139"/>
          <a:ext cx="905410" cy="90541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2C511-9590-45C6-A916-09F7B47FDD7E}">
      <dsp:nvSpPr>
        <dsp:cNvPr id="0" name=""/>
        <dsp:cNvSpPr/>
      </dsp:nvSpPr>
      <dsp:spPr>
        <a:xfrm>
          <a:off x="2344" y="148174"/>
          <a:ext cx="1860240" cy="111614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ctr" defTabSz="400050">
            <a:lnSpc>
              <a:spcPct val="90000"/>
            </a:lnSpc>
            <a:spcBef>
              <a:spcPct val="0"/>
            </a:spcBef>
            <a:spcAft>
              <a:spcPct val="35000"/>
            </a:spcAft>
            <a:buNone/>
          </a:pPr>
          <a:r>
            <a:rPr lang="es-ES" sz="900" kern="1200" dirty="0">
              <a:latin typeface="Swis721 BT" panose="020B0504020202020204" pitchFamily="34" charset="0"/>
            </a:rPr>
            <a:t>La Carrera posee propósitos claros, que plantea a través de la declaración de su misión, visión, objetivos y perfil de egreso, orientando su quehacer académico y formativo, que son conocidos por la comunidad educativa.</a:t>
          </a:r>
        </a:p>
        <a:p>
          <a:pPr marL="228600" lvl="1" indent="-228600" algn="l" defTabSz="1022350">
            <a:lnSpc>
              <a:spcPct val="90000"/>
            </a:lnSpc>
            <a:spcBef>
              <a:spcPct val="0"/>
            </a:spcBef>
            <a:spcAft>
              <a:spcPct val="15000"/>
            </a:spcAft>
            <a:buChar char="•"/>
          </a:pPr>
          <a:endParaRPr lang="es-ES" sz="2300" kern="1200">
            <a:latin typeface="Swis721 BT" panose="020B0504020202020204" pitchFamily="34" charset="0"/>
          </a:endParaRPr>
        </a:p>
      </dsp:txBody>
      <dsp:txXfrm>
        <a:off x="2344" y="148174"/>
        <a:ext cx="1860240" cy="1116144"/>
      </dsp:txXfrm>
    </dsp:sp>
    <dsp:sp modelId="{ED9A742D-6AB2-4E8A-96EF-21E462FD5D7E}">
      <dsp:nvSpPr>
        <dsp:cNvPr id="0" name=""/>
        <dsp:cNvSpPr/>
      </dsp:nvSpPr>
      <dsp:spPr>
        <a:xfrm>
          <a:off x="2048609" y="148174"/>
          <a:ext cx="1860240" cy="1116144"/>
        </a:xfrm>
        <a:prstGeom prst="rect">
          <a:avLst/>
        </a:prstGeom>
        <a:solidFill>
          <a:schemeClr val="accent1">
            <a:shade val="80000"/>
            <a:hueOff val="38809"/>
            <a:satOff val="-695"/>
            <a:lumOff val="29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endParaRPr lang="es-ES" sz="5200" kern="1200">
            <a:latin typeface="Swis721 BT" panose="020B0504020202020204" pitchFamily="34" charset="0"/>
          </a:endParaRPr>
        </a:p>
      </dsp:txBody>
      <dsp:txXfrm>
        <a:off x="2048609" y="148174"/>
        <a:ext cx="1860240" cy="1116144"/>
      </dsp:txXfrm>
    </dsp:sp>
    <dsp:sp modelId="{6CE6D60B-15EF-4333-8D0B-E0C78AA12E8B}">
      <dsp:nvSpPr>
        <dsp:cNvPr id="0" name=""/>
        <dsp:cNvSpPr/>
      </dsp:nvSpPr>
      <dsp:spPr>
        <a:xfrm>
          <a:off x="4094873" y="148174"/>
          <a:ext cx="1860240" cy="1116144"/>
        </a:xfrm>
        <a:prstGeom prst="rect">
          <a:avLst/>
        </a:prstGeom>
        <a:solidFill>
          <a:schemeClr val="accent1">
            <a:shade val="80000"/>
            <a:hueOff val="77618"/>
            <a:satOff val="-1390"/>
            <a:lumOff val="59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endParaRPr lang="es-ES" sz="5200" kern="1200">
            <a:latin typeface="Swis721 BT" panose="020B0504020202020204" pitchFamily="34" charset="0"/>
          </a:endParaRPr>
        </a:p>
      </dsp:txBody>
      <dsp:txXfrm>
        <a:off x="4094873" y="148174"/>
        <a:ext cx="1860240" cy="1116144"/>
      </dsp:txXfrm>
    </dsp:sp>
    <dsp:sp modelId="{14C23A1F-6E4C-4CFC-9919-C388FAF4E086}">
      <dsp:nvSpPr>
        <dsp:cNvPr id="0" name=""/>
        <dsp:cNvSpPr/>
      </dsp:nvSpPr>
      <dsp:spPr>
        <a:xfrm>
          <a:off x="6141137" y="148174"/>
          <a:ext cx="1860240" cy="1116144"/>
        </a:xfrm>
        <a:prstGeom prst="rect">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endParaRPr lang="es-ES" sz="5200" kern="1200">
            <a:latin typeface="Swis721 BT" panose="020B0504020202020204" pitchFamily="34" charset="0"/>
          </a:endParaRPr>
        </a:p>
      </dsp:txBody>
      <dsp:txXfrm>
        <a:off x="6141137" y="148174"/>
        <a:ext cx="1860240" cy="1116144"/>
      </dsp:txXfrm>
    </dsp:sp>
    <dsp:sp modelId="{D0612AA0-9D0E-4251-832E-4DBF8C56D84B}">
      <dsp:nvSpPr>
        <dsp:cNvPr id="0" name=""/>
        <dsp:cNvSpPr/>
      </dsp:nvSpPr>
      <dsp:spPr>
        <a:xfrm>
          <a:off x="2344" y="1450342"/>
          <a:ext cx="1860240" cy="1116144"/>
        </a:xfrm>
        <a:prstGeom prst="rect">
          <a:avLst/>
        </a:prstGeom>
        <a:solidFill>
          <a:schemeClr val="accent1">
            <a:shade val="80000"/>
            <a:hueOff val="155237"/>
            <a:satOff val="-2780"/>
            <a:lumOff val="118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endParaRPr lang="es-ES" sz="5200" kern="1200">
            <a:latin typeface="Swis721 BT" panose="020B0504020202020204" pitchFamily="34" charset="0"/>
          </a:endParaRPr>
        </a:p>
      </dsp:txBody>
      <dsp:txXfrm>
        <a:off x="2344" y="1450342"/>
        <a:ext cx="1860240" cy="1116144"/>
      </dsp:txXfrm>
    </dsp:sp>
    <dsp:sp modelId="{C7817D48-E03F-4725-BF77-9F552D7DBE98}">
      <dsp:nvSpPr>
        <dsp:cNvPr id="0" name=""/>
        <dsp:cNvSpPr/>
      </dsp:nvSpPr>
      <dsp:spPr>
        <a:xfrm>
          <a:off x="2048609" y="1450342"/>
          <a:ext cx="1860240" cy="1116144"/>
        </a:xfrm>
        <a:prstGeom prst="rect">
          <a:avLst/>
        </a:prstGeom>
        <a:solidFill>
          <a:schemeClr val="accent1">
            <a:shade val="80000"/>
            <a:hueOff val="194046"/>
            <a:satOff val="-3476"/>
            <a:lumOff val="147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Swis721 BT" panose="020B0504020202020204" pitchFamily="34" charset="0"/>
            </a:rPr>
            <a:t>El plan de estudios contempla actividades prácticas en el medio laboral y social, permitiendo una vinculación oportuna con el futuro ocupacional.</a:t>
          </a:r>
        </a:p>
      </dsp:txBody>
      <dsp:txXfrm>
        <a:off x="2048609" y="1450342"/>
        <a:ext cx="1860240" cy="1116144"/>
      </dsp:txXfrm>
    </dsp:sp>
    <dsp:sp modelId="{FC415A07-743C-4C10-81E5-0785568C9EC4}">
      <dsp:nvSpPr>
        <dsp:cNvPr id="0" name=""/>
        <dsp:cNvSpPr/>
      </dsp:nvSpPr>
      <dsp:spPr>
        <a:xfrm>
          <a:off x="4094873" y="1450342"/>
          <a:ext cx="1860240" cy="1116144"/>
        </a:xfrm>
        <a:prstGeom prst="rect">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Swis721 BT" panose="020B0504020202020204" pitchFamily="34" charset="0"/>
            </a:rPr>
            <a:t>El plan de estudios está organizado por medio del sistema SCT-Chile, lo que permite la cuantificación y medición de las actividades académicas realizadas por los estudiantes.</a:t>
          </a:r>
        </a:p>
      </dsp:txBody>
      <dsp:txXfrm>
        <a:off x="4094873" y="1450342"/>
        <a:ext cx="1860240" cy="1116144"/>
      </dsp:txXfrm>
    </dsp:sp>
    <dsp:sp modelId="{3F05C08E-C724-4C13-B80A-94E6D05622BE}">
      <dsp:nvSpPr>
        <dsp:cNvPr id="0" name=""/>
        <dsp:cNvSpPr/>
      </dsp:nvSpPr>
      <dsp:spPr>
        <a:xfrm>
          <a:off x="6141137" y="1450342"/>
          <a:ext cx="1860240" cy="1116144"/>
        </a:xfrm>
        <a:prstGeom prst="rect">
          <a:avLst/>
        </a:prstGeom>
        <a:solidFill>
          <a:schemeClr val="accent1">
            <a:shade val="80000"/>
            <a:hueOff val="271664"/>
            <a:satOff val="-4866"/>
            <a:lumOff val="206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Swis721 BT" panose="020B0504020202020204" pitchFamily="34" charset="0"/>
            </a:rPr>
            <a:t>La Carrera posee mecanismos que permiten conocer los requerimientos del medio, retroalimentar el perfil de egreso, el plan de estudios y la proyección ocupacional de los futuros profesores</a:t>
          </a:r>
        </a:p>
      </dsp:txBody>
      <dsp:txXfrm>
        <a:off x="6141137" y="1450342"/>
        <a:ext cx="1860240" cy="1116144"/>
      </dsp:txXfrm>
    </dsp:sp>
    <dsp:sp modelId="{D3112826-7499-4A3F-A8C1-2A1807E2E19E}">
      <dsp:nvSpPr>
        <dsp:cNvPr id="0" name=""/>
        <dsp:cNvSpPr/>
      </dsp:nvSpPr>
      <dsp:spPr>
        <a:xfrm>
          <a:off x="2048609" y="2752511"/>
          <a:ext cx="1860240" cy="1116144"/>
        </a:xfrm>
        <a:prstGeom prst="rect">
          <a:avLst/>
        </a:prstGeom>
        <a:solidFill>
          <a:schemeClr val="accent1">
            <a:shade val="80000"/>
            <a:hueOff val="310474"/>
            <a:satOff val="-5561"/>
            <a:lumOff val="236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Swis721 BT" panose="020B0504020202020204" pitchFamily="34" charset="0"/>
            </a:rPr>
            <a:t>La Carrera cuenta con un modelo de </a:t>
          </a:r>
          <a:r>
            <a:rPr lang="es-ES" sz="900" kern="1200" dirty="0" err="1">
              <a:latin typeface="Swis721 BT" panose="020B0504020202020204" pitchFamily="34" charset="0"/>
            </a:rPr>
            <a:t>VcM</a:t>
          </a:r>
          <a:r>
            <a:rPr lang="es-ES" sz="900" kern="1200" dirty="0">
              <a:latin typeface="Swis721 BT" panose="020B0504020202020204" pitchFamily="34" charset="0"/>
            </a:rPr>
            <a:t> específico para la formación inicial docente elaborado por el FID-UV utilizando criterios de </a:t>
          </a:r>
          <a:r>
            <a:rPr lang="es-ES" sz="900" kern="1200" dirty="0" err="1">
              <a:latin typeface="Swis721 BT" panose="020B0504020202020204" pitchFamily="34" charset="0"/>
            </a:rPr>
            <a:t>bidireccionalidad</a:t>
          </a:r>
          <a:endParaRPr lang="es-ES" sz="900" kern="1200" dirty="0">
            <a:latin typeface="Swis721 BT" panose="020B0504020202020204" pitchFamily="34" charset="0"/>
          </a:endParaRPr>
        </a:p>
      </dsp:txBody>
      <dsp:txXfrm>
        <a:off x="2048609" y="2752511"/>
        <a:ext cx="1860240" cy="1116144"/>
      </dsp:txXfrm>
    </dsp:sp>
    <dsp:sp modelId="{0068EC5D-24DD-40D6-8314-DD8853A68B98}">
      <dsp:nvSpPr>
        <dsp:cNvPr id="0" name=""/>
        <dsp:cNvSpPr/>
      </dsp:nvSpPr>
      <dsp:spPr>
        <a:xfrm>
          <a:off x="4094873" y="2752511"/>
          <a:ext cx="1860240" cy="1116144"/>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endParaRPr lang="es-ES" sz="5200" kern="1200">
            <a:latin typeface="Swis721 BT" panose="020B0504020202020204" pitchFamily="34" charset="0"/>
          </a:endParaRPr>
        </a:p>
      </dsp:txBody>
      <dsp:txXfrm>
        <a:off x="4094873" y="2752511"/>
        <a:ext cx="1860240" cy="1116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0D8BD-90C2-46B1-834E-0D69F6AD76CD}">
      <dsp:nvSpPr>
        <dsp:cNvPr id="0" name=""/>
        <dsp:cNvSpPr/>
      </dsp:nvSpPr>
      <dsp:spPr>
        <a:xfrm>
          <a:off x="229738" y="64330"/>
          <a:ext cx="3015843" cy="37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8868" bIns="0" numCol="1" spcCol="1270" anchor="t" anchorCtr="0">
          <a:noAutofit/>
        </a:bodyPr>
        <a:lstStyle/>
        <a:p>
          <a:pPr marL="0" lvl="0" indent="0" algn="ctr" defTabSz="444500">
            <a:lnSpc>
              <a:spcPct val="90000"/>
            </a:lnSpc>
            <a:spcBef>
              <a:spcPct val="0"/>
            </a:spcBef>
            <a:spcAft>
              <a:spcPct val="35000"/>
            </a:spcAft>
            <a:buNone/>
          </a:pPr>
          <a:r>
            <a:rPr lang="es-ES" sz="1000" b="1" kern="1200" dirty="0">
              <a:latin typeface="Swis721 BT" panose="020B0504020202020204" pitchFamily="34" charset="0"/>
            </a:rPr>
            <a:t>Fortalecer el proceso de inducción para los académicos que ingresan a la Carrera de Pedagogía en Música</a:t>
          </a:r>
          <a:endParaRPr lang="es-ES" sz="1000" kern="1200" dirty="0">
            <a:latin typeface="Swis721 BT" panose="020B0504020202020204" pitchFamily="34" charset="0"/>
          </a:endParaRPr>
        </a:p>
      </dsp:txBody>
      <dsp:txXfrm>
        <a:off x="229738" y="64330"/>
        <a:ext cx="3015843" cy="372889"/>
      </dsp:txXfrm>
    </dsp:sp>
    <dsp:sp modelId="{513A7345-0633-4335-9D12-423F0AE9B3EE}">
      <dsp:nvSpPr>
        <dsp:cNvPr id="0" name=""/>
        <dsp:cNvSpPr/>
      </dsp:nvSpPr>
      <dsp:spPr>
        <a:xfrm>
          <a:off x="430480" y="735165"/>
          <a:ext cx="2030960" cy="2846805"/>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8868" rIns="64008" bIns="64008" numCol="1" spcCol="1270" anchor="t" anchorCtr="0">
          <a:noAutofit/>
        </a:bodyPr>
        <a:lstStyle/>
        <a:p>
          <a:pPr marL="57150" lvl="1" indent="-57150" algn="just" defTabSz="400050">
            <a:lnSpc>
              <a:spcPct val="90000"/>
            </a:lnSpc>
            <a:spcBef>
              <a:spcPct val="0"/>
            </a:spcBef>
            <a:spcAft>
              <a:spcPct val="15000"/>
            </a:spcAft>
            <a:buChar char="•"/>
          </a:pPr>
          <a:r>
            <a:rPr lang="es-ES" sz="900" b="1" kern="1200" dirty="0">
              <a:latin typeface="+mn-lt"/>
            </a:rPr>
            <a:t>Actividades:</a:t>
          </a:r>
        </a:p>
        <a:p>
          <a:pPr marL="57150" lvl="1" indent="-57150" algn="just" defTabSz="400050">
            <a:lnSpc>
              <a:spcPct val="90000"/>
            </a:lnSpc>
            <a:spcBef>
              <a:spcPct val="0"/>
            </a:spcBef>
            <a:spcAft>
              <a:spcPct val="15000"/>
            </a:spcAft>
            <a:buChar char="•"/>
          </a:pPr>
          <a:r>
            <a:rPr lang="es-ES" sz="900" kern="1200" dirty="0">
              <a:latin typeface="+mn-lt"/>
            </a:rPr>
            <a:t>Promover que los académicos de la Carrera participen de los procesos de Inducción establecido por la Universidad de Valparaíso.</a:t>
          </a:r>
        </a:p>
        <a:p>
          <a:pPr marL="57150" lvl="1" indent="-57150" algn="just" defTabSz="400050">
            <a:lnSpc>
              <a:spcPct val="90000"/>
            </a:lnSpc>
            <a:spcBef>
              <a:spcPct val="0"/>
            </a:spcBef>
            <a:spcAft>
              <a:spcPct val="15000"/>
            </a:spcAft>
            <a:buChar char="•"/>
          </a:pPr>
          <a:r>
            <a:rPr lang="es-ES" sz="900" kern="1200" dirty="0">
              <a:latin typeface="+mn-lt"/>
            </a:rPr>
            <a:t>Elaborar un Programa de Inducción de la Carrera, de acuerdo al plan de inducción y lineamientos de la Universidad de Valparaíso</a:t>
          </a:r>
        </a:p>
        <a:p>
          <a:pPr marL="57150" lvl="1" indent="-57150" algn="just" defTabSz="400050">
            <a:lnSpc>
              <a:spcPct val="90000"/>
            </a:lnSpc>
            <a:spcBef>
              <a:spcPct val="0"/>
            </a:spcBef>
            <a:spcAft>
              <a:spcPct val="15000"/>
            </a:spcAft>
            <a:buChar char="•"/>
          </a:pPr>
          <a:endParaRPr lang="es-ES" sz="900" kern="1200" dirty="0">
            <a:latin typeface="+mn-lt"/>
          </a:endParaRPr>
        </a:p>
        <a:p>
          <a:pPr marL="57150" lvl="1" indent="-57150" algn="just" defTabSz="400050">
            <a:lnSpc>
              <a:spcPct val="90000"/>
            </a:lnSpc>
            <a:spcBef>
              <a:spcPct val="0"/>
            </a:spcBef>
            <a:spcAft>
              <a:spcPct val="15000"/>
            </a:spcAft>
            <a:buChar char="•"/>
          </a:pPr>
          <a:r>
            <a:rPr lang="es-ES" sz="900" b="1" kern="1200" dirty="0">
              <a:latin typeface="+mn-lt"/>
            </a:rPr>
            <a:t>Avances a la fecha:</a:t>
          </a:r>
        </a:p>
        <a:p>
          <a:pPr marL="57150" lvl="1" indent="-57150" algn="just" defTabSz="400050">
            <a:lnSpc>
              <a:spcPct val="90000"/>
            </a:lnSpc>
            <a:spcBef>
              <a:spcPct val="0"/>
            </a:spcBef>
            <a:spcAft>
              <a:spcPct val="15000"/>
            </a:spcAft>
            <a:buChar char="•"/>
          </a:pPr>
          <a:r>
            <a:rPr lang="es-ES" sz="900" b="0" kern="1200" dirty="0">
              <a:latin typeface="+mn-lt"/>
            </a:rPr>
            <a:t>Jornada de Inducción a la docencia UV.</a:t>
          </a:r>
        </a:p>
        <a:p>
          <a:pPr marL="57150" lvl="1" indent="-57150" algn="just" defTabSz="400050">
            <a:lnSpc>
              <a:spcPct val="90000"/>
            </a:lnSpc>
            <a:spcBef>
              <a:spcPct val="0"/>
            </a:spcBef>
            <a:spcAft>
              <a:spcPct val="15000"/>
            </a:spcAft>
            <a:buChar char="•"/>
          </a:pPr>
          <a:r>
            <a:rPr lang="es-ES" sz="900" b="0" kern="1200" dirty="0">
              <a:latin typeface="+mn-lt"/>
            </a:rPr>
            <a:t>Realización anual de la actividad</a:t>
          </a:r>
        </a:p>
        <a:p>
          <a:pPr marL="57150" lvl="1" indent="-57150" algn="just" defTabSz="400050">
            <a:lnSpc>
              <a:spcPct val="90000"/>
            </a:lnSpc>
            <a:spcBef>
              <a:spcPct val="0"/>
            </a:spcBef>
            <a:spcAft>
              <a:spcPct val="15000"/>
            </a:spcAft>
            <a:buChar char="•"/>
          </a:pPr>
          <a:r>
            <a:rPr lang="es-ES" sz="900" b="0" kern="1200" dirty="0">
              <a:latin typeface="+mn-lt"/>
            </a:rPr>
            <a:t>Entrega de dossier UV a los académicos con los documentos, reglamentos y servicios esenciales para la realización de docencia.</a:t>
          </a:r>
        </a:p>
      </dsp:txBody>
      <dsp:txXfrm>
        <a:off x="430480" y="735165"/>
        <a:ext cx="2030960" cy="2846805"/>
      </dsp:txXfrm>
    </dsp:sp>
    <dsp:sp modelId="{BC52A094-3B1E-4DBE-91E6-6CAD88F9FE73}">
      <dsp:nvSpPr>
        <dsp:cNvPr id="0" name=""/>
        <dsp:cNvSpPr/>
      </dsp:nvSpPr>
      <dsp:spPr>
        <a:xfrm>
          <a:off x="489806" y="354779"/>
          <a:ext cx="43478" cy="4347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D7E84E-6A87-47CC-B52A-4FD5BB51112F}">
      <dsp:nvSpPr>
        <dsp:cNvPr id="0" name=""/>
        <dsp:cNvSpPr/>
      </dsp:nvSpPr>
      <dsp:spPr>
        <a:xfrm>
          <a:off x="3035310" y="57356"/>
          <a:ext cx="2836883" cy="37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8868" bIns="0" numCol="1" spcCol="1270" anchor="t" anchorCtr="0">
          <a:noAutofit/>
        </a:bodyPr>
        <a:lstStyle/>
        <a:p>
          <a:pPr marL="0" lvl="0" indent="0" algn="ctr" defTabSz="444500">
            <a:lnSpc>
              <a:spcPct val="90000"/>
            </a:lnSpc>
            <a:spcBef>
              <a:spcPct val="0"/>
            </a:spcBef>
            <a:spcAft>
              <a:spcPct val="35000"/>
            </a:spcAft>
            <a:buNone/>
          </a:pPr>
          <a:r>
            <a:rPr lang="es-ES" sz="1000" b="1" kern="1200" dirty="0">
              <a:latin typeface="Swis721 BT" panose="020B0504020202020204" pitchFamily="34" charset="0"/>
            </a:rPr>
            <a:t>Perfeccionar los sistemas de socialización de la formación continua que ofrece la Universidad y otras instituciones nacionales e internacionales.</a:t>
          </a:r>
          <a:endParaRPr lang="es-ES" sz="1000" kern="1200" dirty="0">
            <a:latin typeface="Swis721 BT" panose="020B0504020202020204" pitchFamily="34" charset="0"/>
          </a:endParaRPr>
        </a:p>
      </dsp:txBody>
      <dsp:txXfrm>
        <a:off x="3035310" y="57356"/>
        <a:ext cx="2836883" cy="372889"/>
      </dsp:txXfrm>
    </dsp:sp>
    <dsp:sp modelId="{40EC1A1C-86E2-46B7-8241-A56C79005E9E}">
      <dsp:nvSpPr>
        <dsp:cNvPr id="0" name=""/>
        <dsp:cNvSpPr/>
      </dsp:nvSpPr>
      <dsp:spPr>
        <a:xfrm>
          <a:off x="3199775" y="795127"/>
          <a:ext cx="2211312" cy="2994491"/>
        </a:xfrm>
        <a:prstGeom prst="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8868" rIns="64008" bIns="64008" numCol="1" spcCol="1270" anchor="t" anchorCtr="0">
          <a:noAutofit/>
        </a:bodyPr>
        <a:lstStyle/>
        <a:p>
          <a:pPr marL="57150" lvl="1" indent="-57150" algn="l" defTabSz="400050">
            <a:lnSpc>
              <a:spcPct val="90000"/>
            </a:lnSpc>
            <a:spcBef>
              <a:spcPct val="0"/>
            </a:spcBef>
            <a:spcAft>
              <a:spcPct val="15000"/>
            </a:spcAft>
            <a:buChar char="•"/>
          </a:pPr>
          <a:r>
            <a:rPr lang="es-ES" sz="900" b="1" kern="1200" dirty="0">
              <a:latin typeface="Swis721 BT" panose="020B0504020202020204" pitchFamily="34" charset="0"/>
            </a:rPr>
            <a:t>Actividades:</a:t>
          </a:r>
        </a:p>
        <a:p>
          <a:pPr marL="57150" lvl="1" indent="-57150" algn="just" defTabSz="400050">
            <a:lnSpc>
              <a:spcPct val="90000"/>
            </a:lnSpc>
            <a:spcBef>
              <a:spcPct val="0"/>
            </a:spcBef>
            <a:spcAft>
              <a:spcPct val="15000"/>
            </a:spcAft>
            <a:buChar char="•"/>
          </a:pPr>
          <a:r>
            <a:rPr lang="es-ES" sz="900" kern="1200" dirty="0"/>
            <a:t>Elaborar anualmente un catastro de las alternativas de formación continua, tanto a nivel interno (Universidad de Valparaíso) como en otras instituciones nacionales e internacionales.</a:t>
          </a:r>
          <a:endParaRPr lang="es-ES" sz="900" b="1" kern="1200" dirty="0">
            <a:latin typeface="Swis721 BT" panose="020B0504020202020204" pitchFamily="34" charset="0"/>
          </a:endParaRPr>
        </a:p>
        <a:p>
          <a:pPr marL="57150" lvl="1" indent="-57150" algn="just" defTabSz="400050">
            <a:lnSpc>
              <a:spcPct val="90000"/>
            </a:lnSpc>
            <a:spcBef>
              <a:spcPct val="0"/>
            </a:spcBef>
            <a:spcAft>
              <a:spcPct val="15000"/>
            </a:spcAft>
            <a:buChar char="•"/>
          </a:pPr>
          <a:r>
            <a:rPr lang="es-ES" sz="900" kern="1200" dirty="0"/>
            <a:t>Realizar una reunión anual con los estudiantes de la Carrera a fin de informar estas alternativas de educación continua.</a:t>
          </a:r>
        </a:p>
        <a:p>
          <a:pPr marL="57150" lvl="1" indent="-57150" algn="just" defTabSz="400050">
            <a:lnSpc>
              <a:spcPct val="90000"/>
            </a:lnSpc>
            <a:spcBef>
              <a:spcPct val="0"/>
            </a:spcBef>
            <a:spcAft>
              <a:spcPct val="15000"/>
            </a:spcAft>
            <a:buChar char="•"/>
          </a:pPr>
          <a:r>
            <a:rPr lang="es-ES" sz="900" kern="1200" dirty="0"/>
            <a:t>Publicar en la página web de la Carrera un link que permita a los estudiantes acceder a la información.</a:t>
          </a:r>
        </a:p>
        <a:p>
          <a:pPr marL="57150" lvl="1" indent="-57150" algn="just" defTabSz="400050">
            <a:lnSpc>
              <a:spcPct val="90000"/>
            </a:lnSpc>
            <a:spcBef>
              <a:spcPct val="0"/>
            </a:spcBef>
            <a:spcAft>
              <a:spcPct val="15000"/>
            </a:spcAft>
            <a:buChar char="•"/>
          </a:pPr>
          <a:r>
            <a:rPr lang="es-ES" sz="900" b="1" kern="1200" dirty="0"/>
            <a:t>Avances a la fecha:</a:t>
          </a:r>
        </a:p>
        <a:p>
          <a:pPr marL="57150" lvl="1" indent="-57150" algn="just" defTabSz="400050">
            <a:lnSpc>
              <a:spcPct val="90000"/>
            </a:lnSpc>
            <a:spcBef>
              <a:spcPct val="0"/>
            </a:spcBef>
            <a:spcAft>
              <a:spcPct val="15000"/>
            </a:spcAft>
            <a:buChar char="•"/>
          </a:pPr>
          <a:r>
            <a:rPr lang="es-ES" sz="900" b="0" kern="1200" dirty="0"/>
            <a:t>Elaboración de una presentación </a:t>
          </a:r>
          <a:r>
            <a:rPr lang="es-ES" sz="900" b="0" kern="1200" dirty="0" err="1"/>
            <a:t>Power</a:t>
          </a:r>
          <a:r>
            <a:rPr lang="es-ES" sz="900" b="0" kern="1200" dirty="0"/>
            <a:t> Point con las alternativas de educación </a:t>
          </a:r>
          <a:r>
            <a:rPr lang="es-ES" sz="900" b="0" kern="1200" dirty="0" err="1"/>
            <a:t>contínua</a:t>
          </a:r>
          <a:r>
            <a:rPr lang="es-ES" sz="900" b="0" kern="1200" dirty="0"/>
            <a:t> nacional e internacional.</a:t>
          </a:r>
        </a:p>
        <a:p>
          <a:pPr marL="57150" lvl="1" indent="-57150" algn="just" defTabSz="400050">
            <a:lnSpc>
              <a:spcPct val="90000"/>
            </a:lnSpc>
            <a:spcBef>
              <a:spcPct val="0"/>
            </a:spcBef>
            <a:spcAft>
              <a:spcPct val="15000"/>
            </a:spcAft>
            <a:buChar char="•"/>
          </a:pPr>
          <a:r>
            <a:rPr lang="es-ES" sz="900" b="0" kern="1200" dirty="0"/>
            <a:t>Realización de una reunión con estudiantes en el mes de septiembre.</a:t>
          </a:r>
        </a:p>
        <a:p>
          <a:pPr marL="57150" lvl="1" indent="-57150" algn="just" defTabSz="400050">
            <a:lnSpc>
              <a:spcPct val="90000"/>
            </a:lnSpc>
            <a:spcBef>
              <a:spcPct val="0"/>
            </a:spcBef>
            <a:spcAft>
              <a:spcPct val="15000"/>
            </a:spcAft>
            <a:buChar char="•"/>
          </a:pPr>
          <a:r>
            <a:rPr lang="es-ES" sz="900" b="0" kern="1200" dirty="0"/>
            <a:t>Publicación del material en el sitio web del Instituto de Filosofía.</a:t>
          </a:r>
        </a:p>
        <a:p>
          <a:pPr marL="57150" lvl="1" indent="-57150" algn="l" defTabSz="400050">
            <a:lnSpc>
              <a:spcPct val="90000"/>
            </a:lnSpc>
            <a:spcBef>
              <a:spcPct val="0"/>
            </a:spcBef>
            <a:spcAft>
              <a:spcPct val="15000"/>
            </a:spcAft>
            <a:buChar char="•"/>
          </a:pPr>
          <a:endParaRPr lang="es-ES" sz="900" kern="1200" dirty="0"/>
        </a:p>
      </dsp:txBody>
      <dsp:txXfrm>
        <a:off x="3199775" y="795127"/>
        <a:ext cx="2211312" cy="2994491"/>
      </dsp:txXfrm>
    </dsp:sp>
    <dsp:sp modelId="{B865B878-BCC3-4460-834D-7B3F2DCB5686}">
      <dsp:nvSpPr>
        <dsp:cNvPr id="0" name=""/>
        <dsp:cNvSpPr/>
      </dsp:nvSpPr>
      <dsp:spPr>
        <a:xfrm flipH="1">
          <a:off x="2844120" y="1226409"/>
          <a:ext cx="43583" cy="43583"/>
        </a:xfrm>
        <a:prstGeom prst="rect">
          <a:avLst/>
        </a:prstGeom>
        <a:solidFill>
          <a:schemeClr val="accent1">
            <a:tint val="50000"/>
            <a:hueOff val="26189"/>
            <a:satOff val="-1446"/>
            <a:lumOff val="55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861491-AAE6-43AF-B3CC-68AF32FEFC4E}">
      <dsp:nvSpPr>
        <dsp:cNvPr id="0" name=""/>
        <dsp:cNvSpPr/>
      </dsp:nvSpPr>
      <dsp:spPr>
        <a:xfrm>
          <a:off x="5719384" y="192713"/>
          <a:ext cx="2305159" cy="37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28868" bIns="0" numCol="1" spcCol="1270" anchor="t" anchorCtr="0">
          <a:noAutofit/>
        </a:bodyPr>
        <a:lstStyle/>
        <a:p>
          <a:pPr marL="0" lvl="0" indent="0" algn="ctr" defTabSz="444500">
            <a:lnSpc>
              <a:spcPct val="90000"/>
            </a:lnSpc>
            <a:spcBef>
              <a:spcPct val="0"/>
            </a:spcBef>
            <a:spcAft>
              <a:spcPct val="35000"/>
            </a:spcAft>
            <a:buNone/>
          </a:pPr>
          <a:r>
            <a:rPr lang="es-ES" sz="1000" b="1" kern="1200" dirty="0">
              <a:latin typeface="Swis721 BT" panose="020B0504020202020204" pitchFamily="34" charset="0"/>
            </a:rPr>
            <a:t>Continuar fortaleciendo la Vinculación con el Medio de la Carrera</a:t>
          </a:r>
          <a:endParaRPr lang="es-ES" sz="1000" kern="1200" dirty="0">
            <a:latin typeface="Swis721 BT" panose="020B0504020202020204" pitchFamily="34" charset="0"/>
          </a:endParaRPr>
        </a:p>
      </dsp:txBody>
      <dsp:txXfrm>
        <a:off x="5719384" y="192713"/>
        <a:ext cx="2305159" cy="372889"/>
      </dsp:txXfrm>
    </dsp:sp>
    <dsp:sp modelId="{FAA45E1E-78AC-420C-9CC8-EA2AFB5C9CFF}">
      <dsp:nvSpPr>
        <dsp:cNvPr id="0" name=""/>
        <dsp:cNvSpPr/>
      </dsp:nvSpPr>
      <dsp:spPr>
        <a:xfrm>
          <a:off x="5684259" y="803261"/>
          <a:ext cx="2365586" cy="2850002"/>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8868" rIns="64008" bIns="64008" numCol="1" spcCol="1270" anchor="t" anchorCtr="0">
          <a:noAutofit/>
        </a:bodyPr>
        <a:lstStyle/>
        <a:p>
          <a:pPr marL="57150" lvl="1" indent="-57150" algn="l" defTabSz="400050">
            <a:lnSpc>
              <a:spcPct val="90000"/>
            </a:lnSpc>
            <a:spcBef>
              <a:spcPct val="0"/>
            </a:spcBef>
            <a:spcAft>
              <a:spcPct val="15000"/>
            </a:spcAft>
            <a:buChar char="•"/>
          </a:pPr>
          <a:r>
            <a:rPr lang="es-ES" sz="900" b="1" kern="1200" dirty="0">
              <a:latin typeface="Swis721 BT" panose="020B0504020202020204" pitchFamily="34" charset="0"/>
            </a:rPr>
            <a:t>Actividades:</a:t>
          </a:r>
        </a:p>
        <a:p>
          <a:pPr marL="57150" lvl="1" indent="-57150" algn="just" defTabSz="400050">
            <a:lnSpc>
              <a:spcPct val="90000"/>
            </a:lnSpc>
            <a:spcBef>
              <a:spcPct val="0"/>
            </a:spcBef>
            <a:spcAft>
              <a:spcPct val="15000"/>
            </a:spcAft>
            <a:buChar char="•"/>
          </a:pPr>
          <a:r>
            <a:rPr lang="es-ES" sz="900" kern="1200" dirty="0"/>
            <a:t>Optimizar el sistema de coordinación y difusión para el seguimiento de la participación de la comunidad educativa, tanto estudiantes como académicos, en las actividades de </a:t>
          </a:r>
          <a:r>
            <a:rPr lang="es-ES" sz="900" kern="1200" dirty="0" err="1"/>
            <a:t>VcM</a:t>
          </a:r>
          <a:r>
            <a:rPr lang="es-ES" sz="900" kern="1200" dirty="0"/>
            <a:t> de la Carrera.</a:t>
          </a:r>
          <a:endParaRPr lang="es-ES" sz="900" b="1" kern="1200" dirty="0">
            <a:latin typeface="Swis721 BT" panose="020B0504020202020204" pitchFamily="34" charset="0"/>
          </a:endParaRPr>
        </a:p>
        <a:p>
          <a:pPr marL="57150" lvl="1" indent="-57150" algn="just" defTabSz="400050">
            <a:lnSpc>
              <a:spcPct val="90000"/>
            </a:lnSpc>
            <a:spcBef>
              <a:spcPct val="0"/>
            </a:spcBef>
            <a:spcAft>
              <a:spcPct val="15000"/>
            </a:spcAft>
            <a:buChar char="•"/>
          </a:pPr>
          <a:r>
            <a:rPr lang="es-ES" sz="900" kern="1200" dirty="0"/>
            <a:t>Definir una metodología para la medición del impacto de las actividades de </a:t>
          </a:r>
          <a:r>
            <a:rPr lang="es-ES" sz="900" kern="1200" dirty="0" err="1"/>
            <a:t>VcM</a:t>
          </a:r>
          <a:r>
            <a:rPr lang="es-ES" sz="900" kern="1200" dirty="0"/>
            <a:t>, acorde a lo definido por la Institución.</a:t>
          </a:r>
        </a:p>
        <a:p>
          <a:pPr marL="57150" lvl="1" indent="-57150" algn="l" defTabSz="400050">
            <a:lnSpc>
              <a:spcPct val="90000"/>
            </a:lnSpc>
            <a:spcBef>
              <a:spcPct val="0"/>
            </a:spcBef>
            <a:spcAft>
              <a:spcPct val="15000"/>
            </a:spcAft>
            <a:buChar char="•"/>
          </a:pPr>
          <a:r>
            <a:rPr lang="es-ES" sz="900" b="1" kern="1200" dirty="0"/>
            <a:t>Avances a la fecha:</a:t>
          </a:r>
        </a:p>
        <a:p>
          <a:pPr marL="57150" lvl="1" indent="-57150" algn="l" defTabSz="400050">
            <a:lnSpc>
              <a:spcPct val="90000"/>
            </a:lnSpc>
            <a:spcBef>
              <a:spcPct val="0"/>
            </a:spcBef>
            <a:spcAft>
              <a:spcPct val="15000"/>
            </a:spcAft>
            <a:buChar char="•"/>
          </a:pPr>
          <a:r>
            <a:rPr lang="es-ES" sz="900" b="0" kern="1200" dirty="0"/>
            <a:t> Se esta trabajando de manera coordinada con la Vicerrectoría de </a:t>
          </a:r>
          <a:r>
            <a:rPr lang="es-ES" sz="900" b="0" kern="1200" dirty="0" err="1"/>
            <a:t>VcM</a:t>
          </a:r>
          <a:r>
            <a:rPr lang="es-ES" sz="900" b="0" kern="1200" dirty="0"/>
            <a:t> para generar los instrumentos necesarios que permitan medir el impacto y la participación en las actividades.</a:t>
          </a:r>
        </a:p>
        <a:p>
          <a:pPr marL="57150" lvl="1" indent="-57150" algn="l" defTabSz="400050">
            <a:lnSpc>
              <a:spcPct val="90000"/>
            </a:lnSpc>
            <a:spcBef>
              <a:spcPct val="0"/>
            </a:spcBef>
            <a:spcAft>
              <a:spcPct val="15000"/>
            </a:spcAft>
            <a:buChar char="•"/>
          </a:pPr>
          <a:r>
            <a:rPr lang="es-ES" sz="900" b="0" kern="1200" dirty="0"/>
            <a:t>La Carrera, junto al proyecto FID-UV, elaboró un plan de </a:t>
          </a:r>
          <a:r>
            <a:rPr lang="es-ES" sz="900" b="0" kern="1200" dirty="0" err="1"/>
            <a:t>VcM</a:t>
          </a:r>
          <a:r>
            <a:rPr lang="es-ES" sz="900" b="0" kern="1200" dirty="0"/>
            <a:t>  para los años 2020-2021 y 2022. Junto con esto, al finalizar el plan se elabora un reporte de las actividades  realizadas.</a:t>
          </a:r>
        </a:p>
      </dsp:txBody>
      <dsp:txXfrm>
        <a:off x="5684259" y="803261"/>
        <a:ext cx="2365586" cy="2850002"/>
      </dsp:txXfrm>
    </dsp:sp>
    <dsp:sp modelId="{A0FB8C48-21FF-43D5-BA91-65F6B87DA2AB}">
      <dsp:nvSpPr>
        <dsp:cNvPr id="0" name=""/>
        <dsp:cNvSpPr/>
      </dsp:nvSpPr>
      <dsp:spPr>
        <a:xfrm>
          <a:off x="6187342" y="354779"/>
          <a:ext cx="50742" cy="8774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2C511-9590-45C6-A916-09F7B47FDD7E}">
      <dsp:nvSpPr>
        <dsp:cNvPr id="0" name=""/>
        <dsp:cNvSpPr/>
      </dsp:nvSpPr>
      <dsp:spPr>
        <a:xfrm>
          <a:off x="794119" y="3576"/>
          <a:ext cx="2004838" cy="1202903"/>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ctr" defTabSz="444500">
            <a:lnSpc>
              <a:spcPct val="90000"/>
            </a:lnSpc>
            <a:spcBef>
              <a:spcPct val="0"/>
            </a:spcBef>
            <a:spcAft>
              <a:spcPct val="35000"/>
            </a:spcAft>
            <a:buNone/>
          </a:pPr>
          <a:endParaRPr lang="es-ES" sz="1000" kern="1200" dirty="0"/>
        </a:p>
        <a:p>
          <a:pPr marL="0" lvl="0" indent="0" algn="ctr" defTabSz="444500">
            <a:lnSpc>
              <a:spcPct val="90000"/>
            </a:lnSpc>
            <a:spcBef>
              <a:spcPct val="0"/>
            </a:spcBef>
            <a:spcAft>
              <a:spcPct val="35000"/>
            </a:spcAft>
            <a:buNone/>
          </a:pPr>
          <a:r>
            <a:rPr lang="es-ES" sz="1000" kern="1200" dirty="0">
              <a:latin typeface="Swis721 BT" panose="020B0504020202020204" pitchFamily="34" charset="0"/>
            </a:rPr>
            <a:t>La Universidad provee a la Carrera un sistema administrativo y financiero que permite entregar y gestionar un presupuesto adecuado para su funcionamiento.</a:t>
          </a:r>
        </a:p>
        <a:p>
          <a:pPr marL="228600" lvl="1" indent="-228600" algn="l" defTabSz="1022350">
            <a:lnSpc>
              <a:spcPct val="90000"/>
            </a:lnSpc>
            <a:spcBef>
              <a:spcPct val="0"/>
            </a:spcBef>
            <a:spcAft>
              <a:spcPct val="15000"/>
            </a:spcAft>
            <a:buChar char="•"/>
          </a:pPr>
          <a:endParaRPr lang="es-ES" sz="2300" kern="1200" dirty="0">
            <a:latin typeface="Swis721 BT" panose="020B0504020202020204" pitchFamily="34" charset="0"/>
          </a:endParaRPr>
        </a:p>
      </dsp:txBody>
      <dsp:txXfrm>
        <a:off x="794119" y="3576"/>
        <a:ext cx="2004838" cy="1202903"/>
      </dsp:txXfrm>
    </dsp:sp>
    <dsp:sp modelId="{ED9A742D-6AB2-4E8A-96EF-21E462FD5D7E}">
      <dsp:nvSpPr>
        <dsp:cNvPr id="0" name=""/>
        <dsp:cNvSpPr/>
      </dsp:nvSpPr>
      <dsp:spPr>
        <a:xfrm>
          <a:off x="2999442" y="3576"/>
          <a:ext cx="2004838" cy="1202903"/>
        </a:xfrm>
        <a:prstGeom prst="rect">
          <a:avLst/>
        </a:prstGeom>
        <a:solidFill>
          <a:schemeClr val="accent1">
            <a:shade val="80000"/>
            <a:hueOff val="43660"/>
            <a:satOff val="-782"/>
            <a:lumOff val="33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endParaRPr lang="es-ES" sz="5600" kern="1200">
            <a:latin typeface="Swis721 BT" panose="020B0504020202020204" pitchFamily="34" charset="0"/>
          </a:endParaRPr>
        </a:p>
      </dsp:txBody>
      <dsp:txXfrm>
        <a:off x="2999442" y="3576"/>
        <a:ext cx="2004838" cy="1202903"/>
      </dsp:txXfrm>
    </dsp:sp>
    <dsp:sp modelId="{6CE6D60B-15EF-4333-8D0B-E0C78AA12E8B}">
      <dsp:nvSpPr>
        <dsp:cNvPr id="0" name=""/>
        <dsp:cNvSpPr/>
      </dsp:nvSpPr>
      <dsp:spPr>
        <a:xfrm>
          <a:off x="5204764" y="3576"/>
          <a:ext cx="2004838" cy="1202903"/>
        </a:xfrm>
        <a:prstGeom prst="rect">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endParaRPr lang="es-ES" sz="5600" kern="1200">
            <a:latin typeface="Swis721 BT" panose="020B0504020202020204" pitchFamily="34" charset="0"/>
          </a:endParaRPr>
        </a:p>
      </dsp:txBody>
      <dsp:txXfrm>
        <a:off x="5204764" y="3576"/>
        <a:ext cx="2004838" cy="1202903"/>
      </dsp:txXfrm>
    </dsp:sp>
    <dsp:sp modelId="{14C23A1F-6E4C-4CFC-9919-C388FAF4E086}">
      <dsp:nvSpPr>
        <dsp:cNvPr id="0" name=""/>
        <dsp:cNvSpPr/>
      </dsp:nvSpPr>
      <dsp:spPr>
        <a:xfrm>
          <a:off x="744399" y="1446839"/>
          <a:ext cx="2004838" cy="1202903"/>
        </a:xfrm>
        <a:prstGeom prst="rect">
          <a:avLst/>
        </a:prstGeom>
        <a:solidFill>
          <a:schemeClr val="accent1">
            <a:shade val="80000"/>
            <a:hueOff val="130981"/>
            <a:satOff val="-2346"/>
            <a:lumOff val="99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endParaRPr lang="es-ES" sz="5600" kern="1200">
            <a:latin typeface="Swis721 BT" panose="020B0504020202020204" pitchFamily="34" charset="0"/>
          </a:endParaRPr>
        </a:p>
      </dsp:txBody>
      <dsp:txXfrm>
        <a:off x="744399" y="1446839"/>
        <a:ext cx="2004838" cy="1202903"/>
      </dsp:txXfrm>
    </dsp:sp>
    <dsp:sp modelId="{D0612AA0-9D0E-4251-832E-4DBF8C56D84B}">
      <dsp:nvSpPr>
        <dsp:cNvPr id="0" name=""/>
        <dsp:cNvSpPr/>
      </dsp:nvSpPr>
      <dsp:spPr>
        <a:xfrm>
          <a:off x="2999442" y="1406963"/>
          <a:ext cx="2004838" cy="1202903"/>
        </a:xfrm>
        <a:prstGeom prst="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endParaRPr lang="es-ES" sz="5600" kern="1200">
            <a:latin typeface="Swis721 BT" panose="020B0504020202020204" pitchFamily="34" charset="0"/>
          </a:endParaRPr>
        </a:p>
      </dsp:txBody>
      <dsp:txXfrm>
        <a:off x="2999442" y="1406963"/>
        <a:ext cx="2004838" cy="1202903"/>
      </dsp:txXfrm>
    </dsp:sp>
    <dsp:sp modelId="{C7817D48-E03F-4725-BF77-9F552D7DBE98}">
      <dsp:nvSpPr>
        <dsp:cNvPr id="0" name=""/>
        <dsp:cNvSpPr/>
      </dsp:nvSpPr>
      <dsp:spPr>
        <a:xfrm>
          <a:off x="5204764" y="1406963"/>
          <a:ext cx="2004838" cy="1202903"/>
        </a:xfrm>
        <a:prstGeom prst="rect">
          <a:avLst/>
        </a:prstGeom>
        <a:solidFill>
          <a:schemeClr val="accent1">
            <a:shade val="80000"/>
            <a:hueOff val="218302"/>
            <a:satOff val="-3910"/>
            <a:lumOff val="166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Swis721 BT" panose="020B0504020202020204" pitchFamily="34" charset="0"/>
            </a:rPr>
            <a:t>La Carrera dispone del equipamiento, recursos para el aprendizaje y bibliografía necesarios y suficientes para su normal funcionamiento y el cumplimiento del perfil de egreso.</a:t>
          </a:r>
        </a:p>
      </dsp:txBody>
      <dsp:txXfrm>
        <a:off x="5204764" y="1406963"/>
        <a:ext cx="2004838" cy="1202903"/>
      </dsp:txXfrm>
    </dsp:sp>
    <dsp:sp modelId="{FC415A07-743C-4C10-81E5-0785568C9EC4}">
      <dsp:nvSpPr>
        <dsp:cNvPr id="0" name=""/>
        <dsp:cNvSpPr/>
      </dsp:nvSpPr>
      <dsp:spPr>
        <a:xfrm>
          <a:off x="794119" y="2810350"/>
          <a:ext cx="2004838" cy="1202903"/>
        </a:xfrm>
        <a:prstGeom prst="rect">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Swis721 BT" panose="020B0504020202020204" pitchFamily="34" charset="0"/>
            </a:rPr>
            <a:t>La Universidad dispone de servicios y beneficios que enriquecen y mejoran la vida universitaria de los estudiantes a través de la Dirección de Asuntos Estudiantiles (DAE).</a:t>
          </a:r>
        </a:p>
      </dsp:txBody>
      <dsp:txXfrm>
        <a:off x="794119" y="2810350"/>
        <a:ext cx="2004838" cy="1202903"/>
      </dsp:txXfrm>
    </dsp:sp>
    <dsp:sp modelId="{3F05C08E-C724-4C13-B80A-94E6D05622BE}">
      <dsp:nvSpPr>
        <dsp:cNvPr id="0" name=""/>
        <dsp:cNvSpPr/>
      </dsp:nvSpPr>
      <dsp:spPr>
        <a:xfrm>
          <a:off x="2999442" y="2810350"/>
          <a:ext cx="2004838" cy="1202903"/>
        </a:xfrm>
        <a:prstGeom prst="rect">
          <a:avLst/>
        </a:prstGeom>
        <a:solidFill>
          <a:schemeClr val="accent1">
            <a:shade val="80000"/>
            <a:hueOff val="305622"/>
            <a:satOff val="-5474"/>
            <a:lumOff val="232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Swis721 BT" panose="020B0504020202020204" pitchFamily="34" charset="0"/>
            </a:rPr>
            <a:t>La Carrera y la Universidad fomentan la participación de los estudiantes a través de instancias </a:t>
          </a:r>
          <a:r>
            <a:rPr lang="es-ES" sz="900" kern="1200" dirty="0" err="1">
              <a:latin typeface="Swis721 BT" panose="020B0504020202020204" pitchFamily="34" charset="0"/>
            </a:rPr>
            <a:t>triestamentales</a:t>
          </a:r>
          <a:r>
            <a:rPr lang="es-ES" sz="900" kern="1200" dirty="0">
              <a:latin typeface="Swis721 BT" panose="020B0504020202020204" pitchFamily="34" charset="0"/>
            </a:rPr>
            <a:t> generando un sentido de pertenencia y protagonismo en el quehacer universitario.</a:t>
          </a:r>
        </a:p>
      </dsp:txBody>
      <dsp:txXfrm>
        <a:off x="2999442" y="2810350"/>
        <a:ext cx="2004838" cy="1202903"/>
      </dsp:txXfrm>
    </dsp:sp>
    <dsp:sp modelId="{D3112826-7499-4A3F-A8C1-2A1807E2E19E}">
      <dsp:nvSpPr>
        <dsp:cNvPr id="0" name=""/>
        <dsp:cNvSpPr/>
      </dsp:nvSpPr>
      <dsp:spPr>
        <a:xfrm>
          <a:off x="5204764" y="2810350"/>
          <a:ext cx="2004838" cy="1202903"/>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s-ES" sz="900" kern="1200" dirty="0">
              <a:latin typeface="Swis721 BT" panose="020B0504020202020204" pitchFamily="34" charset="0"/>
            </a:rPr>
            <a:t>La Carrera promueve gestiona y verifica el desarrollo de investigación y material de enseñanza, así como la permanente relación con centros profesionales e investigadores, tanto del área disciplinar como pedagógica.</a:t>
          </a:r>
        </a:p>
      </dsp:txBody>
      <dsp:txXfrm>
        <a:off x="5204764" y="2810350"/>
        <a:ext cx="2004838" cy="12029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03160-253D-4E58-B14A-6B4322C82CF6}">
      <dsp:nvSpPr>
        <dsp:cNvPr id="0" name=""/>
        <dsp:cNvSpPr/>
      </dsp:nvSpPr>
      <dsp:spPr>
        <a:xfrm>
          <a:off x="174665" y="50916"/>
          <a:ext cx="3123239" cy="427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6952" bIns="0" numCol="1" spcCol="1270" anchor="t" anchorCtr="0">
          <a:noAutofit/>
        </a:bodyPr>
        <a:lstStyle/>
        <a:p>
          <a:pPr marL="0" lvl="0" indent="0" algn="ctr" defTabSz="400050">
            <a:lnSpc>
              <a:spcPct val="90000"/>
            </a:lnSpc>
            <a:spcBef>
              <a:spcPct val="0"/>
            </a:spcBef>
            <a:spcAft>
              <a:spcPct val="35000"/>
            </a:spcAft>
            <a:buNone/>
          </a:pPr>
          <a:r>
            <a:rPr lang="es-ES" sz="900" b="1" kern="1200" dirty="0">
              <a:latin typeface="Swis721 BT" panose="020B0504020202020204" pitchFamily="34" charset="0"/>
            </a:rPr>
            <a:t>Mejorar los espacios de estudio, el equipamiento de laboratorios y talleres, además de fortalecer los mecanismos de difusión sobre el material bibliográfico y recursos para el aprendizaje.</a:t>
          </a:r>
          <a:endParaRPr lang="es-ES" sz="900" kern="1200" dirty="0">
            <a:latin typeface="Swis721 BT" panose="020B0504020202020204" pitchFamily="34" charset="0"/>
          </a:endParaRPr>
        </a:p>
      </dsp:txBody>
      <dsp:txXfrm>
        <a:off x="174665" y="50916"/>
        <a:ext cx="3123239" cy="427409"/>
      </dsp:txXfrm>
    </dsp:sp>
    <dsp:sp modelId="{39969E04-4066-4EBF-9137-FD722F38BDCE}">
      <dsp:nvSpPr>
        <dsp:cNvPr id="0" name=""/>
        <dsp:cNvSpPr/>
      </dsp:nvSpPr>
      <dsp:spPr>
        <a:xfrm>
          <a:off x="126719" y="526815"/>
          <a:ext cx="3158324" cy="3125375"/>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76952" rIns="64008" bIns="64008" numCol="1" spcCol="1270" anchor="t" anchorCtr="0">
          <a:noAutofit/>
        </a:bodyPr>
        <a:lstStyle/>
        <a:p>
          <a:pPr marL="57150" lvl="1" indent="-57150" algn="l" defTabSz="400050">
            <a:lnSpc>
              <a:spcPct val="90000"/>
            </a:lnSpc>
            <a:spcBef>
              <a:spcPct val="0"/>
            </a:spcBef>
            <a:spcAft>
              <a:spcPct val="15000"/>
            </a:spcAft>
            <a:buChar char="•"/>
          </a:pPr>
          <a:r>
            <a:rPr lang="es-ES" sz="900" b="1" kern="1200" dirty="0">
              <a:latin typeface="Swis721 BT" panose="020B0504020202020204" pitchFamily="34" charset="0"/>
            </a:rPr>
            <a:t>Actividades:</a:t>
          </a:r>
        </a:p>
        <a:p>
          <a:pPr marL="57150" lvl="1" indent="-57150" algn="just" defTabSz="400050">
            <a:lnSpc>
              <a:spcPct val="90000"/>
            </a:lnSpc>
            <a:spcBef>
              <a:spcPct val="0"/>
            </a:spcBef>
            <a:spcAft>
              <a:spcPct val="15000"/>
            </a:spcAft>
            <a:buChar char="•"/>
          </a:pPr>
          <a:r>
            <a:rPr lang="es-ES" sz="900" kern="1200" dirty="0">
              <a:latin typeface="Swis721 BT" panose="020B0504020202020204" pitchFamily="34" charset="0"/>
            </a:rPr>
            <a:t>Generar un plan de implementación de las nuevas dependencias según el plan de infraestructura de la Universidad.</a:t>
          </a:r>
        </a:p>
        <a:p>
          <a:pPr marL="57150" lvl="1" indent="-57150" algn="just" defTabSz="400050">
            <a:lnSpc>
              <a:spcPct val="90000"/>
            </a:lnSpc>
            <a:spcBef>
              <a:spcPct val="0"/>
            </a:spcBef>
            <a:spcAft>
              <a:spcPct val="15000"/>
            </a:spcAft>
            <a:buChar char="•"/>
          </a:pPr>
          <a:r>
            <a:rPr lang="es-ES" sz="900" kern="1200" dirty="0">
              <a:latin typeface="Swis721 BT" panose="020B0504020202020204" pitchFamily="34" charset="0"/>
            </a:rPr>
            <a:t>Generar estrategias y un plan de trabajo con personal de DIBRA que permita mejorar la comunicación e información en relación a la bibliografía disponible para la Carrera</a:t>
          </a:r>
        </a:p>
        <a:p>
          <a:pPr marL="57150" lvl="1" indent="-57150" algn="just" defTabSz="400050">
            <a:lnSpc>
              <a:spcPct val="90000"/>
            </a:lnSpc>
            <a:spcBef>
              <a:spcPct val="0"/>
            </a:spcBef>
            <a:spcAft>
              <a:spcPct val="15000"/>
            </a:spcAft>
            <a:buChar char="•"/>
          </a:pPr>
          <a:endParaRPr lang="es-ES" sz="900" kern="1200" dirty="0">
            <a:latin typeface="Swis721 BT" panose="020B0504020202020204" pitchFamily="34" charset="0"/>
          </a:endParaRPr>
        </a:p>
        <a:p>
          <a:pPr marL="57150" lvl="1" indent="-57150" algn="just" defTabSz="400050">
            <a:lnSpc>
              <a:spcPct val="90000"/>
            </a:lnSpc>
            <a:spcBef>
              <a:spcPct val="0"/>
            </a:spcBef>
            <a:spcAft>
              <a:spcPct val="15000"/>
            </a:spcAft>
            <a:buChar char="•"/>
          </a:pPr>
          <a:r>
            <a:rPr lang="es-ES" sz="900" b="1" kern="1200" dirty="0">
              <a:latin typeface="Swis721 BT" panose="020B0504020202020204" pitchFamily="34" charset="0"/>
            </a:rPr>
            <a:t>Avances a la fecha:</a:t>
          </a:r>
        </a:p>
        <a:p>
          <a:pPr marL="57150" lvl="1" indent="-57150" algn="just" defTabSz="400050">
            <a:lnSpc>
              <a:spcPct val="90000"/>
            </a:lnSpc>
            <a:spcBef>
              <a:spcPct val="0"/>
            </a:spcBef>
            <a:spcAft>
              <a:spcPct val="15000"/>
            </a:spcAft>
            <a:buChar char="•"/>
          </a:pPr>
          <a:r>
            <a:rPr lang="es-ES" sz="900" kern="1200" dirty="0"/>
            <a:t> A la fecha (marzo 2022), la Carrera ha podido implementar nuevos espacios en el Centro Docente de Patricio Lynch, tales como: oficinas, salas de estudio de audio digital, además de mejoras en la salas de clases, estudio y espacios comunes.</a:t>
          </a:r>
        </a:p>
        <a:p>
          <a:pPr marL="57150" lvl="1" indent="-57150" algn="just" defTabSz="400050">
            <a:lnSpc>
              <a:spcPct val="90000"/>
            </a:lnSpc>
            <a:spcBef>
              <a:spcPct val="0"/>
            </a:spcBef>
            <a:spcAft>
              <a:spcPct val="15000"/>
            </a:spcAft>
            <a:buChar char="•"/>
          </a:pPr>
          <a:r>
            <a:rPr lang="es-ES" sz="900" kern="1200" dirty="0"/>
            <a:t> DIBRA ha estado presente de manera constante en instancias como: semana de inducción de estudiantes (marzo 2021/2022); jornada de inducción para académicos (agosto 2021); jornada de orientación bibliográfica (diciembre 2021)</a:t>
          </a:r>
        </a:p>
        <a:p>
          <a:pPr marL="57150" lvl="1" indent="-57150" algn="just" defTabSz="400050">
            <a:lnSpc>
              <a:spcPct val="90000"/>
            </a:lnSpc>
            <a:spcBef>
              <a:spcPct val="0"/>
            </a:spcBef>
            <a:spcAft>
              <a:spcPct val="15000"/>
            </a:spcAft>
            <a:buChar char="•"/>
          </a:pPr>
          <a:r>
            <a:rPr lang="es-ES" sz="900" kern="1200" dirty="0"/>
            <a:t>La Coordinación de Investigación gestiona un contacto permanente con DIBRA, permitiendo el acercamiento de los recursos bibliográficos y digitales a la unidad.</a:t>
          </a:r>
        </a:p>
        <a:p>
          <a:pPr marL="57150" lvl="1" indent="-57150" algn="just" defTabSz="400050">
            <a:lnSpc>
              <a:spcPct val="90000"/>
            </a:lnSpc>
            <a:spcBef>
              <a:spcPct val="0"/>
            </a:spcBef>
            <a:spcAft>
              <a:spcPct val="15000"/>
            </a:spcAft>
            <a:buChar char="•"/>
          </a:pPr>
          <a:endParaRPr lang="es-ES" sz="900" kern="1200" dirty="0"/>
        </a:p>
      </dsp:txBody>
      <dsp:txXfrm>
        <a:off x="126719" y="526815"/>
        <a:ext cx="3158324" cy="3125375"/>
      </dsp:txXfrm>
    </dsp:sp>
    <dsp:sp modelId="{33708A54-F847-47EA-92A8-207EBE4E8C60}">
      <dsp:nvSpPr>
        <dsp:cNvPr id="0" name=""/>
        <dsp:cNvSpPr/>
      </dsp:nvSpPr>
      <dsp:spPr>
        <a:xfrm>
          <a:off x="674765" y="362421"/>
          <a:ext cx="33474" cy="3347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68B443-E661-4691-9A06-CFE501597145}">
      <dsp:nvSpPr>
        <dsp:cNvPr id="0" name=""/>
        <dsp:cNvSpPr/>
      </dsp:nvSpPr>
      <dsp:spPr>
        <a:xfrm>
          <a:off x="4769832" y="78605"/>
          <a:ext cx="2848708" cy="427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6952" bIns="0" numCol="1" spcCol="1270" anchor="t" anchorCtr="0">
          <a:noAutofit/>
        </a:bodyPr>
        <a:lstStyle/>
        <a:p>
          <a:pPr marL="0" lvl="0" indent="0" algn="ctr" defTabSz="400050">
            <a:lnSpc>
              <a:spcPct val="90000"/>
            </a:lnSpc>
            <a:spcBef>
              <a:spcPct val="0"/>
            </a:spcBef>
            <a:spcAft>
              <a:spcPct val="35000"/>
            </a:spcAft>
            <a:buNone/>
          </a:pPr>
          <a:r>
            <a:rPr lang="es-ES" sz="900" b="1" kern="1200" dirty="0">
              <a:latin typeface="Swis721 BT" panose="020B0504020202020204" pitchFamily="34" charset="0"/>
            </a:rPr>
            <a:t>Continuar fortaleciendo la investigación y creación en el área musical y pedagógica de la Carrera</a:t>
          </a:r>
          <a:endParaRPr lang="es-ES" sz="900" kern="1200" dirty="0">
            <a:latin typeface="Swis721 BT" panose="020B0504020202020204" pitchFamily="34" charset="0"/>
          </a:endParaRPr>
        </a:p>
      </dsp:txBody>
      <dsp:txXfrm>
        <a:off x="4769832" y="78605"/>
        <a:ext cx="2848708" cy="427409"/>
      </dsp:txXfrm>
    </dsp:sp>
    <dsp:sp modelId="{95C418E5-8763-47A2-9D2D-6D9AE7D9FE8D}">
      <dsp:nvSpPr>
        <dsp:cNvPr id="0" name=""/>
        <dsp:cNvSpPr/>
      </dsp:nvSpPr>
      <dsp:spPr>
        <a:xfrm>
          <a:off x="4246320" y="507928"/>
          <a:ext cx="3666399" cy="3144262"/>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76952" rIns="64008" bIns="64008" numCol="1" spcCol="1270" anchor="t" anchorCtr="0">
          <a:noAutofit/>
        </a:bodyPr>
        <a:lstStyle/>
        <a:p>
          <a:pPr marL="57150" lvl="1" indent="-57150" algn="just" defTabSz="400050">
            <a:lnSpc>
              <a:spcPct val="90000"/>
            </a:lnSpc>
            <a:spcBef>
              <a:spcPct val="0"/>
            </a:spcBef>
            <a:spcAft>
              <a:spcPct val="15000"/>
            </a:spcAft>
            <a:buChar char="•"/>
          </a:pPr>
          <a:r>
            <a:rPr lang="es-ES" sz="900" b="1" kern="1200" dirty="0">
              <a:latin typeface="Swis721 BT" panose="020B0504020202020204" pitchFamily="34" charset="0"/>
            </a:rPr>
            <a:t>Actividades:</a:t>
          </a:r>
        </a:p>
        <a:p>
          <a:pPr marL="57150" lvl="1" indent="-57150" algn="just" defTabSz="355600">
            <a:lnSpc>
              <a:spcPct val="90000"/>
            </a:lnSpc>
            <a:spcBef>
              <a:spcPct val="0"/>
            </a:spcBef>
            <a:spcAft>
              <a:spcPct val="15000"/>
            </a:spcAft>
            <a:buChar char="•"/>
          </a:pPr>
          <a:r>
            <a:rPr lang="es-ES" sz="800" kern="1200" dirty="0">
              <a:latin typeface="Swis721 BT" panose="020B0504020202020204" pitchFamily="34" charset="0"/>
            </a:rPr>
            <a:t>Definir un plan de trabajo, que establezca estrategias para promover la investigación en educación, empleando los recursos disponibles en el Fondo de Fortalecimiento para Universidades Estatales y de fondos concursables internos y externos.</a:t>
          </a:r>
        </a:p>
        <a:p>
          <a:pPr marL="57150" lvl="1" indent="-57150" algn="just" defTabSz="355600">
            <a:lnSpc>
              <a:spcPct val="90000"/>
            </a:lnSpc>
            <a:spcBef>
              <a:spcPct val="0"/>
            </a:spcBef>
            <a:spcAft>
              <a:spcPct val="15000"/>
            </a:spcAft>
            <a:buChar char="•"/>
          </a:pPr>
          <a:r>
            <a:rPr lang="es-ES" sz="800" kern="1200" dirty="0">
              <a:latin typeface="Swis721 BT" panose="020B0504020202020204" pitchFamily="34" charset="0"/>
            </a:rPr>
            <a:t>Definir un plan de trabajo anual, que considere la postulación a proyectos de investigación y creación, en las líneas asociadas a la música y la educación, utilizando los fondos concursables internos y externos en coordinación con la Vicerrectoría de Investigación e Innovación.</a:t>
          </a:r>
        </a:p>
        <a:p>
          <a:pPr marL="57150" lvl="1" indent="-57150" algn="just" defTabSz="355600">
            <a:lnSpc>
              <a:spcPct val="90000"/>
            </a:lnSpc>
            <a:spcBef>
              <a:spcPct val="0"/>
            </a:spcBef>
            <a:spcAft>
              <a:spcPct val="15000"/>
            </a:spcAft>
            <a:buChar char="•"/>
          </a:pPr>
          <a:r>
            <a:rPr lang="es-ES" sz="800" kern="1200" dirty="0">
              <a:latin typeface="Swis721 BT" panose="020B0504020202020204" pitchFamily="34" charset="0"/>
            </a:rPr>
            <a:t>Aumentar la participación de los profesores de la Carrera en la postulación de proyectos de investigación y creación, generando grupos de colaboración.</a:t>
          </a:r>
        </a:p>
        <a:p>
          <a:pPr marL="57150" lvl="1" indent="-57150" algn="just" defTabSz="400050">
            <a:lnSpc>
              <a:spcPct val="90000"/>
            </a:lnSpc>
            <a:spcBef>
              <a:spcPct val="0"/>
            </a:spcBef>
            <a:spcAft>
              <a:spcPct val="15000"/>
            </a:spcAft>
            <a:buChar char="•"/>
          </a:pPr>
          <a:r>
            <a:rPr lang="es-ES" sz="900" b="1" kern="1200" dirty="0">
              <a:latin typeface="Swis721 BT" panose="020B0504020202020204" pitchFamily="34" charset="0"/>
            </a:rPr>
            <a:t>Avances a la fecha:</a:t>
          </a:r>
        </a:p>
        <a:p>
          <a:pPr marL="57150" lvl="1" indent="-57150" algn="just" defTabSz="400050">
            <a:lnSpc>
              <a:spcPct val="90000"/>
            </a:lnSpc>
            <a:spcBef>
              <a:spcPct val="0"/>
            </a:spcBef>
            <a:spcAft>
              <a:spcPct val="15000"/>
            </a:spcAft>
            <a:buChar char="•"/>
          </a:pPr>
          <a:r>
            <a:rPr lang="es-ES" sz="900" b="0" kern="1200" dirty="0">
              <a:latin typeface="Swis721 BT" panose="020B0504020202020204" pitchFamily="34" charset="0"/>
            </a:rPr>
            <a:t>El encargado de la Coordinación de Investigación de la Carrera, llevó a cabo una jornada informativa de fondos concursables (diciembre 2021)</a:t>
          </a:r>
        </a:p>
        <a:p>
          <a:pPr marL="57150" lvl="1" indent="-57150" algn="just" defTabSz="400050">
            <a:lnSpc>
              <a:spcPct val="90000"/>
            </a:lnSpc>
            <a:spcBef>
              <a:spcPct val="0"/>
            </a:spcBef>
            <a:spcAft>
              <a:spcPct val="15000"/>
            </a:spcAft>
            <a:buChar char="•"/>
          </a:pPr>
          <a:r>
            <a:rPr lang="es-ES" sz="900" b="0" kern="1200" dirty="0">
              <a:latin typeface="Swis721 BT" panose="020B0504020202020204" pitchFamily="34" charset="0"/>
            </a:rPr>
            <a:t>Cinco académicos participaron en proyectos de investigación con fondos internos (FID) y externos (FONMUS) en el área de la educación formando equipos interdisciplinarios.</a:t>
          </a:r>
        </a:p>
        <a:p>
          <a:pPr marL="57150" lvl="1" indent="-57150" algn="just" defTabSz="400050">
            <a:lnSpc>
              <a:spcPct val="90000"/>
            </a:lnSpc>
            <a:spcBef>
              <a:spcPct val="0"/>
            </a:spcBef>
            <a:spcAft>
              <a:spcPct val="15000"/>
            </a:spcAft>
            <a:buChar char="•"/>
          </a:pPr>
          <a:r>
            <a:rPr lang="es-ES" sz="900" b="0" kern="1200" dirty="0">
              <a:latin typeface="Swis721 BT" panose="020B0504020202020204" pitchFamily="34" charset="0"/>
            </a:rPr>
            <a:t> Dos académicos trabajaron y publicaron un artículo con indexación SCOPUS.</a:t>
          </a:r>
        </a:p>
      </dsp:txBody>
      <dsp:txXfrm>
        <a:off x="4246320" y="507928"/>
        <a:ext cx="3666399" cy="3144262"/>
      </dsp:txXfrm>
    </dsp:sp>
    <dsp:sp modelId="{DFC64D7C-EF83-42AD-9E8A-79980F613396}">
      <dsp:nvSpPr>
        <dsp:cNvPr id="0" name=""/>
        <dsp:cNvSpPr/>
      </dsp:nvSpPr>
      <dsp:spPr>
        <a:xfrm>
          <a:off x="4295299" y="435918"/>
          <a:ext cx="33474" cy="33474"/>
        </a:xfrm>
        <a:prstGeom prst="rect">
          <a:avLst/>
        </a:prstGeom>
        <a:solidFill>
          <a:schemeClr val="accent1">
            <a:tint val="50000"/>
            <a:hueOff val="52377"/>
            <a:satOff val="-2891"/>
            <a:lumOff val="111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2C511-9590-45C6-A916-09F7B47FDD7E}">
      <dsp:nvSpPr>
        <dsp:cNvPr id="0" name=""/>
        <dsp:cNvSpPr/>
      </dsp:nvSpPr>
      <dsp:spPr>
        <a:xfrm>
          <a:off x="0" y="382658"/>
          <a:ext cx="2501163" cy="1500698"/>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Swis721 BT" panose="020B0504020202020204" pitchFamily="34" charset="0"/>
            </a:rPr>
            <a:t>La Carrera posee mecanismos, políticas institucionales y normativas legales que regulan el ingreso a las pedagogías.</a:t>
          </a:r>
        </a:p>
      </dsp:txBody>
      <dsp:txXfrm>
        <a:off x="0" y="382658"/>
        <a:ext cx="2501163" cy="1500698"/>
      </dsp:txXfrm>
    </dsp:sp>
    <dsp:sp modelId="{ED9A742D-6AB2-4E8A-96EF-21E462FD5D7E}">
      <dsp:nvSpPr>
        <dsp:cNvPr id="0" name=""/>
        <dsp:cNvSpPr/>
      </dsp:nvSpPr>
      <dsp:spPr>
        <a:xfrm>
          <a:off x="2751279" y="382658"/>
          <a:ext cx="2501163" cy="1500698"/>
        </a:xfrm>
        <a:prstGeom prst="rect">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s-ES" sz="6500" kern="1200">
            <a:latin typeface="Swis721 BT" panose="020B0504020202020204" pitchFamily="34" charset="0"/>
          </a:endParaRPr>
        </a:p>
      </dsp:txBody>
      <dsp:txXfrm>
        <a:off x="2751279" y="382658"/>
        <a:ext cx="2501163" cy="1500698"/>
      </dsp:txXfrm>
    </dsp:sp>
    <dsp:sp modelId="{6CE6D60B-15EF-4333-8D0B-E0C78AA12E8B}">
      <dsp:nvSpPr>
        <dsp:cNvPr id="0" name=""/>
        <dsp:cNvSpPr/>
      </dsp:nvSpPr>
      <dsp:spPr>
        <a:xfrm>
          <a:off x="5502559" y="382658"/>
          <a:ext cx="2501163" cy="1500698"/>
        </a:xfrm>
        <a:prstGeom prst="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s-ES" sz="6500" kern="1200">
            <a:latin typeface="Swis721 BT" panose="020B0504020202020204" pitchFamily="34" charset="0"/>
          </a:endParaRPr>
        </a:p>
      </dsp:txBody>
      <dsp:txXfrm>
        <a:off x="5502559" y="382658"/>
        <a:ext cx="2501163" cy="1500698"/>
      </dsp:txXfrm>
    </dsp:sp>
    <dsp:sp modelId="{14C23A1F-6E4C-4CFC-9919-C388FAF4E086}">
      <dsp:nvSpPr>
        <dsp:cNvPr id="0" name=""/>
        <dsp:cNvSpPr/>
      </dsp:nvSpPr>
      <dsp:spPr>
        <a:xfrm>
          <a:off x="1313611" y="2183221"/>
          <a:ext cx="2501163" cy="1500698"/>
        </a:xfrm>
        <a:prstGeom prst="rect">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s-ES" sz="6500" kern="1200">
            <a:latin typeface="Swis721 BT" panose="020B0504020202020204" pitchFamily="34" charset="0"/>
          </a:endParaRPr>
        </a:p>
      </dsp:txBody>
      <dsp:txXfrm>
        <a:off x="1313611" y="2183221"/>
        <a:ext cx="2501163" cy="1500698"/>
      </dsp:txXfrm>
    </dsp:sp>
    <dsp:sp modelId="{C7817D48-E03F-4725-BF77-9F552D7DBE98}">
      <dsp:nvSpPr>
        <dsp:cNvPr id="0" name=""/>
        <dsp:cNvSpPr/>
      </dsp:nvSpPr>
      <dsp:spPr>
        <a:xfrm>
          <a:off x="4126919" y="2133473"/>
          <a:ext cx="2501163" cy="1500698"/>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kern="1200" dirty="0">
              <a:latin typeface="Swis721 BT" panose="020B0504020202020204" pitchFamily="34" charset="0"/>
            </a:rPr>
            <a:t>La Carrera cuenta con mecanismos para la permanente evaluación de sus procesos, permitiendo la implementación de acciones de mejora en los distintos aspectos que conforman el proyecto educativo.</a:t>
          </a:r>
        </a:p>
      </dsp:txBody>
      <dsp:txXfrm>
        <a:off x="4126919" y="2133473"/>
        <a:ext cx="2501163" cy="15006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03160-253D-4E58-B14A-6B4322C82CF6}">
      <dsp:nvSpPr>
        <dsp:cNvPr id="0" name=""/>
        <dsp:cNvSpPr/>
      </dsp:nvSpPr>
      <dsp:spPr>
        <a:xfrm>
          <a:off x="247012" y="269478"/>
          <a:ext cx="3120308" cy="518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364" bIns="0" numCol="1" spcCol="1270" anchor="t" anchorCtr="0">
          <a:noAutofit/>
        </a:bodyPr>
        <a:lstStyle/>
        <a:p>
          <a:pPr marL="0" lvl="0" indent="0" algn="ctr" defTabSz="400050">
            <a:lnSpc>
              <a:spcPct val="90000"/>
            </a:lnSpc>
            <a:spcBef>
              <a:spcPct val="0"/>
            </a:spcBef>
            <a:spcAft>
              <a:spcPct val="35000"/>
            </a:spcAft>
            <a:buNone/>
          </a:pPr>
          <a:r>
            <a:rPr lang="es-ES" sz="900" b="1" kern="1200" dirty="0">
              <a:latin typeface="Swis721 BT" panose="020B0504020202020204" pitchFamily="34" charset="0"/>
            </a:rPr>
            <a:t>Robustecer los mecanismos de información sobre la empleabilidad y las características del trabajo docente del sistema escolar.</a:t>
          </a:r>
          <a:endParaRPr lang="es-ES" sz="900" kern="1200" dirty="0">
            <a:latin typeface="Swis721 BT" panose="020B0504020202020204" pitchFamily="34" charset="0"/>
          </a:endParaRPr>
        </a:p>
      </dsp:txBody>
      <dsp:txXfrm>
        <a:off x="247012" y="269478"/>
        <a:ext cx="3120308" cy="518585"/>
      </dsp:txXfrm>
    </dsp:sp>
    <dsp:sp modelId="{39969E04-4066-4EBF-9137-FD722F38BDCE}">
      <dsp:nvSpPr>
        <dsp:cNvPr id="0" name=""/>
        <dsp:cNvSpPr/>
      </dsp:nvSpPr>
      <dsp:spPr>
        <a:xfrm>
          <a:off x="296317" y="746101"/>
          <a:ext cx="3012911" cy="3120308"/>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57364" rIns="64008" bIns="64008" numCol="1" spcCol="1270" anchor="t" anchorCtr="0">
          <a:noAutofit/>
        </a:bodyPr>
        <a:lstStyle/>
        <a:p>
          <a:pPr marL="57150" lvl="1" indent="-57150" algn="l" defTabSz="400050">
            <a:lnSpc>
              <a:spcPct val="90000"/>
            </a:lnSpc>
            <a:spcBef>
              <a:spcPct val="0"/>
            </a:spcBef>
            <a:spcAft>
              <a:spcPct val="15000"/>
            </a:spcAft>
            <a:buChar char="•"/>
          </a:pPr>
          <a:r>
            <a:rPr lang="es-ES" sz="900" b="1" kern="1200" dirty="0">
              <a:latin typeface="Swis721 BT" panose="020B0504020202020204" pitchFamily="34" charset="0"/>
            </a:rPr>
            <a:t>Actividades:</a:t>
          </a:r>
        </a:p>
        <a:p>
          <a:pPr marL="57150" lvl="1" indent="-57150" algn="just" defTabSz="355600">
            <a:lnSpc>
              <a:spcPct val="90000"/>
            </a:lnSpc>
            <a:spcBef>
              <a:spcPct val="0"/>
            </a:spcBef>
            <a:spcAft>
              <a:spcPct val="15000"/>
            </a:spcAft>
            <a:buChar char="•"/>
          </a:pPr>
          <a:r>
            <a:rPr lang="es-ES" sz="800" kern="1200" dirty="0">
              <a:latin typeface="Swis721 BT" panose="020B0504020202020204" pitchFamily="34" charset="0"/>
            </a:rPr>
            <a:t>Realizar anualmente en la Carrera un levantamiento de información sobre las condiciones de empleabilidad de los profesores de Música en el país.</a:t>
          </a:r>
        </a:p>
        <a:p>
          <a:pPr marL="114300" lvl="2" indent="-57150" algn="just" defTabSz="355600">
            <a:lnSpc>
              <a:spcPct val="90000"/>
            </a:lnSpc>
            <a:spcBef>
              <a:spcPct val="0"/>
            </a:spcBef>
            <a:spcAft>
              <a:spcPct val="15000"/>
            </a:spcAft>
            <a:buChar char="•"/>
          </a:pPr>
          <a:r>
            <a:rPr lang="es-ES" sz="800" kern="1200" dirty="0">
              <a:latin typeface="Swis721 BT" panose="020B0504020202020204" pitchFamily="34" charset="0"/>
            </a:rPr>
            <a:t>Socializar e informar a los estudiantes sobre este levantamiento de información, mediante una jornada o reunión.</a:t>
          </a:r>
        </a:p>
        <a:p>
          <a:pPr marL="114300" lvl="2" indent="-57150" algn="just" defTabSz="355600">
            <a:lnSpc>
              <a:spcPct val="90000"/>
            </a:lnSpc>
            <a:spcBef>
              <a:spcPct val="0"/>
            </a:spcBef>
            <a:spcAft>
              <a:spcPct val="15000"/>
            </a:spcAft>
            <a:buChar char="•"/>
          </a:pPr>
          <a:r>
            <a:rPr lang="es-ES" sz="800" kern="1200" dirty="0">
              <a:latin typeface="Swis721 BT" panose="020B0504020202020204" pitchFamily="34" charset="0"/>
            </a:rPr>
            <a:t>Publicar en el sitio web de la Carrera/Instituto esta información para que esté disponible cuando los estudiantes quisieran consultarla.</a:t>
          </a:r>
        </a:p>
        <a:p>
          <a:pPr marL="57150" lvl="1" indent="-57150" algn="just" defTabSz="355600">
            <a:lnSpc>
              <a:spcPct val="90000"/>
            </a:lnSpc>
            <a:spcBef>
              <a:spcPct val="0"/>
            </a:spcBef>
            <a:spcAft>
              <a:spcPct val="15000"/>
            </a:spcAft>
            <a:buChar char="•"/>
          </a:pPr>
          <a:r>
            <a:rPr lang="es-ES" sz="800" kern="1200" dirty="0">
              <a:latin typeface="Swis721 BT" panose="020B0504020202020204" pitchFamily="34" charset="0"/>
            </a:rPr>
            <a:t>Realizar jornadas de encuentro con profesionales destacados, en instancias </a:t>
          </a:r>
          <a:r>
            <a:rPr lang="es-ES" sz="800" kern="1200" dirty="0" err="1">
              <a:latin typeface="Swis721 BT" panose="020B0504020202020204" pitchFamily="34" charset="0"/>
            </a:rPr>
            <a:t>intra</a:t>
          </a:r>
          <a:r>
            <a:rPr lang="es-ES" sz="800" kern="1200" dirty="0">
              <a:latin typeface="Swis721 BT" panose="020B0504020202020204" pitchFamily="34" charset="0"/>
            </a:rPr>
            <a:t> y extracurriculares</a:t>
          </a:r>
        </a:p>
        <a:p>
          <a:pPr marL="57150" lvl="1" indent="-57150" algn="just" defTabSz="400050">
            <a:lnSpc>
              <a:spcPct val="90000"/>
            </a:lnSpc>
            <a:spcBef>
              <a:spcPct val="0"/>
            </a:spcBef>
            <a:spcAft>
              <a:spcPct val="15000"/>
            </a:spcAft>
            <a:buChar char="•"/>
          </a:pPr>
          <a:r>
            <a:rPr lang="es-ES" sz="900" b="1" kern="1200" dirty="0"/>
            <a:t>Avances a la fecha:</a:t>
          </a:r>
        </a:p>
        <a:p>
          <a:pPr marL="57150" lvl="1" indent="-57150" algn="just" defTabSz="400050">
            <a:lnSpc>
              <a:spcPct val="90000"/>
            </a:lnSpc>
            <a:spcBef>
              <a:spcPct val="0"/>
            </a:spcBef>
            <a:spcAft>
              <a:spcPct val="15000"/>
            </a:spcAft>
            <a:buChar char="•"/>
          </a:pPr>
          <a:r>
            <a:rPr lang="es-ES" sz="900" kern="1200" dirty="0"/>
            <a:t>La Carrera ha realizado anualmente un encuentro con docentes del sistema educativo nacional, quienes han expuesto sobre las condiciones laborales de la docencia en música.</a:t>
          </a:r>
        </a:p>
        <a:p>
          <a:pPr marL="57150" lvl="1" indent="-57150" algn="just" defTabSz="400050">
            <a:lnSpc>
              <a:spcPct val="90000"/>
            </a:lnSpc>
            <a:spcBef>
              <a:spcPct val="0"/>
            </a:spcBef>
            <a:spcAft>
              <a:spcPct val="15000"/>
            </a:spcAft>
            <a:buChar char="•"/>
          </a:pPr>
          <a:r>
            <a:rPr lang="es-ES" sz="900" kern="1200" dirty="0"/>
            <a:t>La Carrera ha planificado una jornada informativa sobre la ley de carrera docente, a realizar en la primera semana de abril de 2022.</a:t>
          </a:r>
        </a:p>
      </dsp:txBody>
      <dsp:txXfrm>
        <a:off x="296317" y="746101"/>
        <a:ext cx="3012911" cy="3120308"/>
      </dsp:txXfrm>
    </dsp:sp>
    <dsp:sp modelId="{33708A54-F847-47EA-92A8-207EBE4E8C60}">
      <dsp:nvSpPr>
        <dsp:cNvPr id="0" name=""/>
        <dsp:cNvSpPr/>
      </dsp:nvSpPr>
      <dsp:spPr>
        <a:xfrm>
          <a:off x="169223" y="602755"/>
          <a:ext cx="115115" cy="4011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68B443-E661-4691-9A06-CFE501597145}">
      <dsp:nvSpPr>
        <dsp:cNvPr id="0" name=""/>
        <dsp:cNvSpPr/>
      </dsp:nvSpPr>
      <dsp:spPr>
        <a:xfrm>
          <a:off x="4649011" y="201259"/>
          <a:ext cx="3120308" cy="679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7364" bIns="0" numCol="1" spcCol="1270" anchor="t" anchorCtr="0">
          <a:noAutofit/>
        </a:bodyPr>
        <a:lstStyle/>
        <a:p>
          <a:pPr marL="0" lvl="0" indent="0" algn="ctr" defTabSz="400050">
            <a:lnSpc>
              <a:spcPct val="90000"/>
            </a:lnSpc>
            <a:spcBef>
              <a:spcPct val="0"/>
            </a:spcBef>
            <a:spcAft>
              <a:spcPct val="35000"/>
            </a:spcAft>
            <a:buNone/>
          </a:pPr>
          <a:r>
            <a:rPr lang="es-ES" sz="900" b="1" kern="1200" dirty="0">
              <a:latin typeface="Swis721 BT" panose="020B0504020202020204" pitchFamily="34" charset="0"/>
            </a:rPr>
            <a:t>Fortalecer la socialización de los resultados y avances de la Carrera en relación a su plan de mejora y procesos de autorregulación, así como el conocimiento de la comunidad sobre las exigencias de la ley 20.903 respecto de la formación inicial docente y las políticas públicas que regulan el ejercicio profesional.</a:t>
          </a:r>
          <a:endParaRPr lang="es-ES" sz="900" kern="1200" dirty="0">
            <a:latin typeface="Swis721 BT" panose="020B0504020202020204" pitchFamily="34" charset="0"/>
          </a:endParaRPr>
        </a:p>
      </dsp:txBody>
      <dsp:txXfrm>
        <a:off x="4649011" y="201259"/>
        <a:ext cx="3120308" cy="679487"/>
      </dsp:txXfrm>
    </dsp:sp>
    <dsp:sp modelId="{95C418E5-8763-47A2-9D2D-6D9AE7D9FE8D}">
      <dsp:nvSpPr>
        <dsp:cNvPr id="0" name=""/>
        <dsp:cNvSpPr/>
      </dsp:nvSpPr>
      <dsp:spPr>
        <a:xfrm>
          <a:off x="4137287" y="1241403"/>
          <a:ext cx="3786474" cy="2682498"/>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57364" rIns="64008" bIns="64008" numCol="1" spcCol="1270" anchor="t" anchorCtr="0">
          <a:noAutofit/>
        </a:bodyPr>
        <a:lstStyle/>
        <a:p>
          <a:pPr marL="57150" lvl="1" indent="-57150" algn="just" defTabSz="400050">
            <a:lnSpc>
              <a:spcPct val="90000"/>
            </a:lnSpc>
            <a:spcBef>
              <a:spcPct val="0"/>
            </a:spcBef>
            <a:spcAft>
              <a:spcPct val="15000"/>
            </a:spcAft>
            <a:buChar char="•"/>
          </a:pPr>
          <a:r>
            <a:rPr lang="es-ES" sz="900" b="1" kern="1200" dirty="0">
              <a:latin typeface="Swis721 BT" panose="020B0504020202020204" pitchFamily="34" charset="0"/>
            </a:rPr>
            <a:t>Actividades:</a:t>
          </a:r>
        </a:p>
        <a:p>
          <a:pPr marL="57150" lvl="1" indent="-57150" algn="just" defTabSz="355600">
            <a:lnSpc>
              <a:spcPct val="90000"/>
            </a:lnSpc>
            <a:spcBef>
              <a:spcPct val="0"/>
            </a:spcBef>
            <a:spcAft>
              <a:spcPct val="15000"/>
            </a:spcAft>
            <a:buChar char="•"/>
          </a:pPr>
          <a:r>
            <a:rPr lang="es-ES" sz="800" kern="1200" dirty="0">
              <a:latin typeface="Swis721 BT" panose="020B0504020202020204" pitchFamily="34" charset="0"/>
            </a:rPr>
            <a:t>Definir estrategias que le permitan a la Carrera socializar los resultados de los procesos de autoevaluación e informar anualmente a la comunidad sobre los avances del plan de mejora y los mecanismos asociados a su cumplimiento (seguimiento del plan de mejoras).</a:t>
          </a:r>
        </a:p>
        <a:p>
          <a:pPr marL="57150" lvl="1" indent="-57150" algn="l" defTabSz="355600">
            <a:lnSpc>
              <a:spcPct val="90000"/>
            </a:lnSpc>
            <a:spcBef>
              <a:spcPct val="0"/>
            </a:spcBef>
            <a:spcAft>
              <a:spcPct val="15000"/>
            </a:spcAft>
            <a:buChar char="•"/>
          </a:pPr>
          <a:r>
            <a:rPr lang="es-ES" sz="800" kern="1200" dirty="0">
              <a:latin typeface="Swis721 BT" panose="020B0504020202020204" pitchFamily="34" charset="0"/>
            </a:rPr>
            <a:t>Definir estrategias que permitan socializar la Ley que Establece el Sistema de Evaluación Docente en Chile y el cómo se implementa en la Carrera, tanto con la comunidad académica como estudiantil.</a:t>
          </a:r>
        </a:p>
        <a:p>
          <a:pPr marL="57150" lvl="1" indent="-57150" algn="just" defTabSz="400050">
            <a:lnSpc>
              <a:spcPct val="90000"/>
            </a:lnSpc>
            <a:spcBef>
              <a:spcPct val="0"/>
            </a:spcBef>
            <a:spcAft>
              <a:spcPct val="15000"/>
            </a:spcAft>
            <a:buChar char="•"/>
          </a:pPr>
          <a:r>
            <a:rPr lang="es-ES" sz="900" b="1" kern="1200" dirty="0">
              <a:latin typeface="Swis721 BT" panose="020B0504020202020204" pitchFamily="34" charset="0"/>
            </a:rPr>
            <a:t>Avances a la fecha</a:t>
          </a:r>
          <a:r>
            <a:rPr lang="es-ES" sz="900" kern="1200" dirty="0">
              <a:latin typeface="Swis721 BT" panose="020B0504020202020204" pitchFamily="34" charset="0"/>
            </a:rPr>
            <a:t>:</a:t>
          </a:r>
        </a:p>
        <a:p>
          <a:pPr marL="57150" lvl="1" indent="-57150" algn="just" defTabSz="400050">
            <a:lnSpc>
              <a:spcPct val="90000"/>
            </a:lnSpc>
            <a:spcBef>
              <a:spcPct val="0"/>
            </a:spcBef>
            <a:spcAft>
              <a:spcPct val="15000"/>
            </a:spcAft>
            <a:buChar char="•"/>
          </a:pPr>
          <a:r>
            <a:rPr lang="es-ES" sz="900" kern="1200" dirty="0">
              <a:latin typeface="Swis721 BT" panose="020B0504020202020204" pitchFamily="34" charset="0"/>
            </a:rPr>
            <a:t> La información relacionada con el proceso de autoevaluación está publicada en el sitio de la Carrera:</a:t>
          </a:r>
        </a:p>
        <a:p>
          <a:pPr marL="57150" lvl="1" indent="-57150" algn="just" defTabSz="400050">
            <a:lnSpc>
              <a:spcPct val="90000"/>
            </a:lnSpc>
            <a:spcBef>
              <a:spcPct val="0"/>
            </a:spcBef>
            <a:spcAft>
              <a:spcPct val="15000"/>
            </a:spcAft>
            <a:buChar char="•"/>
          </a:pPr>
          <a:r>
            <a:rPr lang="es-ES" sz="900" kern="1200" dirty="0">
              <a:latin typeface="Swis721 BT" panose="020B0504020202020204" pitchFamily="34" charset="0"/>
            </a:rPr>
            <a:t> (</a:t>
          </a:r>
          <a:r>
            <a:rPr lang="es-MX" sz="900" kern="1200" dirty="0">
              <a:latin typeface="Swis721 BT" panose="020B0504020202020204" pitchFamily="34" charset="0"/>
            </a:rPr>
            <a:t>https://institutofilosofia.uv.cl/ped-musica/acreditacion)</a:t>
          </a:r>
          <a:endParaRPr lang="es-ES" sz="900" kern="1200" dirty="0">
            <a:latin typeface="Swis721 BT" panose="020B0504020202020204" pitchFamily="34" charset="0"/>
          </a:endParaRPr>
        </a:p>
        <a:p>
          <a:pPr marL="57150" lvl="1" indent="-57150" algn="just" defTabSz="400050">
            <a:lnSpc>
              <a:spcPct val="90000"/>
            </a:lnSpc>
            <a:spcBef>
              <a:spcPct val="0"/>
            </a:spcBef>
            <a:spcAft>
              <a:spcPct val="15000"/>
            </a:spcAft>
            <a:buChar char="•"/>
          </a:pPr>
          <a:r>
            <a:rPr lang="es-ES" sz="900" kern="1200" dirty="0"/>
            <a:t>La Carrera ha planificado una jornada informativa sobre la ley de carrera docente, a realizar en la primera semana de abril de 2022.</a:t>
          </a:r>
          <a:endParaRPr lang="es-ES" sz="900" kern="1200" dirty="0">
            <a:latin typeface="Swis721 BT" panose="020B0504020202020204" pitchFamily="34" charset="0"/>
          </a:endParaRPr>
        </a:p>
      </dsp:txBody>
      <dsp:txXfrm>
        <a:off x="4137287" y="1241403"/>
        <a:ext cx="3786474" cy="2682498"/>
      </dsp:txXfrm>
    </dsp:sp>
    <dsp:sp modelId="{DFC64D7C-EF83-42AD-9E8A-79980F613396}">
      <dsp:nvSpPr>
        <dsp:cNvPr id="0" name=""/>
        <dsp:cNvSpPr/>
      </dsp:nvSpPr>
      <dsp:spPr>
        <a:xfrm flipH="1">
          <a:off x="3916300" y="583131"/>
          <a:ext cx="248537" cy="4011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03160-253D-4E58-B14A-6B4322C82CF6}">
      <dsp:nvSpPr>
        <dsp:cNvPr id="0" name=""/>
        <dsp:cNvSpPr/>
      </dsp:nvSpPr>
      <dsp:spPr>
        <a:xfrm rot="16200000">
          <a:off x="-552994" y="1846714"/>
          <a:ext cx="3159562" cy="352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0810" bIns="0" numCol="1" spcCol="1270" anchor="t" anchorCtr="0">
          <a:noAutofit/>
        </a:bodyPr>
        <a:lstStyle/>
        <a:p>
          <a:pPr marL="0" lvl="0" indent="0" algn="ctr" defTabSz="400050">
            <a:lnSpc>
              <a:spcPct val="90000"/>
            </a:lnSpc>
            <a:spcBef>
              <a:spcPct val="0"/>
            </a:spcBef>
            <a:spcAft>
              <a:spcPct val="35000"/>
            </a:spcAft>
            <a:buNone/>
          </a:pPr>
          <a:endParaRPr lang="es-ES" sz="900" kern="1200" dirty="0">
            <a:latin typeface="Swis721 BT" panose="020B0504020202020204" pitchFamily="34" charset="0"/>
          </a:endParaRPr>
        </a:p>
      </dsp:txBody>
      <dsp:txXfrm>
        <a:off x="-552994" y="1846714"/>
        <a:ext cx="3159562" cy="352339"/>
      </dsp:txXfrm>
    </dsp:sp>
    <dsp:sp modelId="{39969E04-4066-4EBF-9137-FD722F38BDCE}">
      <dsp:nvSpPr>
        <dsp:cNvPr id="0" name=""/>
        <dsp:cNvSpPr/>
      </dsp:nvSpPr>
      <dsp:spPr>
        <a:xfrm>
          <a:off x="292933" y="370446"/>
          <a:ext cx="3844273" cy="3350556"/>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708A54-F847-47EA-92A8-207EBE4E8C60}">
      <dsp:nvSpPr>
        <dsp:cNvPr id="0" name=""/>
        <dsp:cNvSpPr/>
      </dsp:nvSpPr>
      <dsp:spPr>
        <a:xfrm>
          <a:off x="981401" y="384762"/>
          <a:ext cx="36698" cy="6641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68B443-E661-4691-9A06-CFE501597145}">
      <dsp:nvSpPr>
        <dsp:cNvPr id="0" name=""/>
        <dsp:cNvSpPr/>
      </dsp:nvSpPr>
      <dsp:spPr>
        <a:xfrm rot="16200000">
          <a:off x="3229003" y="1744432"/>
          <a:ext cx="3120308" cy="521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0810" bIns="0" numCol="1" spcCol="1270" anchor="t" anchorCtr="0">
          <a:noAutofit/>
        </a:bodyPr>
        <a:lstStyle/>
        <a:p>
          <a:pPr marL="0" lvl="0" indent="0" algn="ctr" defTabSz="400050">
            <a:lnSpc>
              <a:spcPct val="90000"/>
            </a:lnSpc>
            <a:spcBef>
              <a:spcPct val="0"/>
            </a:spcBef>
            <a:spcAft>
              <a:spcPct val="35000"/>
            </a:spcAft>
            <a:buNone/>
          </a:pPr>
          <a:endParaRPr lang="es-ES" sz="900" kern="1200" dirty="0">
            <a:latin typeface="Swis721 BT" panose="020B0504020202020204" pitchFamily="34" charset="0"/>
          </a:endParaRPr>
        </a:p>
      </dsp:txBody>
      <dsp:txXfrm>
        <a:off x="3229003" y="1744432"/>
        <a:ext cx="3120308" cy="521184"/>
      </dsp:txXfrm>
    </dsp:sp>
    <dsp:sp modelId="{95C418E5-8763-47A2-9D2D-6D9AE7D9FE8D}">
      <dsp:nvSpPr>
        <dsp:cNvPr id="0" name=""/>
        <dsp:cNvSpPr/>
      </dsp:nvSpPr>
      <dsp:spPr>
        <a:xfrm>
          <a:off x="4586562" y="377096"/>
          <a:ext cx="3113943" cy="3330180"/>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50810" rIns="64008" bIns="64008" numCol="1" spcCol="1270" anchor="t" anchorCtr="0">
          <a:noAutofit/>
        </a:bodyPr>
        <a:lstStyle/>
        <a:p>
          <a:pPr marL="57150" lvl="1" indent="-57150" algn="just" defTabSz="400050">
            <a:lnSpc>
              <a:spcPct val="90000"/>
            </a:lnSpc>
            <a:spcBef>
              <a:spcPct val="0"/>
            </a:spcBef>
            <a:spcAft>
              <a:spcPct val="15000"/>
            </a:spcAft>
            <a:buChar char="•"/>
          </a:pPr>
          <a:endParaRPr lang="es-ES" sz="900" b="1" kern="1200" dirty="0">
            <a:latin typeface="Swis721 BT" panose="020B0504020202020204" pitchFamily="34" charset="0"/>
          </a:endParaRPr>
        </a:p>
      </dsp:txBody>
      <dsp:txXfrm>
        <a:off x="4586562" y="377096"/>
        <a:ext cx="3113943" cy="3330180"/>
      </dsp:txXfrm>
    </dsp:sp>
    <dsp:sp modelId="{DFC64D7C-EF83-42AD-9E8A-79980F613396}">
      <dsp:nvSpPr>
        <dsp:cNvPr id="0" name=""/>
        <dsp:cNvSpPr/>
      </dsp:nvSpPr>
      <dsp:spPr>
        <a:xfrm>
          <a:off x="4918217" y="652047"/>
          <a:ext cx="30699" cy="306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EE63F4-8AD0-1E4E-8562-16636B515EA6}" type="datetimeFigureOut">
              <a:rPr lang="es-CL" smtClean="0"/>
              <a:t>25-03-2022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837B49E-F9F5-F340-84A9-B10968B9CB70}" type="slidenum">
              <a:rPr lang="es-CL" smtClean="0"/>
              <a:t>‹Nº›</a:t>
            </a:fld>
            <a:endParaRPr lang="es-CL"/>
          </a:p>
        </p:txBody>
      </p:sp>
    </p:spTree>
    <p:extLst>
      <p:ext uri="{BB962C8B-B14F-4D97-AF65-F5344CB8AC3E}">
        <p14:creationId xmlns:p14="http://schemas.microsoft.com/office/powerpoint/2010/main" val="183846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EE63F4-8AD0-1E4E-8562-16636B515EA6}" type="datetimeFigureOut">
              <a:rPr lang="es-CL" smtClean="0"/>
              <a:t>25-03-2022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837B49E-F9F5-F340-84A9-B10968B9CB70}" type="slidenum">
              <a:rPr lang="es-CL" smtClean="0"/>
              <a:t>‹Nº›</a:t>
            </a:fld>
            <a:endParaRPr lang="es-CL"/>
          </a:p>
        </p:txBody>
      </p:sp>
    </p:spTree>
    <p:extLst>
      <p:ext uri="{BB962C8B-B14F-4D97-AF65-F5344CB8AC3E}">
        <p14:creationId xmlns:p14="http://schemas.microsoft.com/office/powerpoint/2010/main" val="2648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EE63F4-8AD0-1E4E-8562-16636B515EA6}" type="datetimeFigureOut">
              <a:rPr lang="es-CL" smtClean="0"/>
              <a:t>25-03-2022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837B49E-F9F5-F340-84A9-B10968B9CB70}" type="slidenum">
              <a:rPr lang="es-CL" smtClean="0"/>
              <a:t>‹Nº›</a:t>
            </a:fld>
            <a:endParaRPr lang="es-CL"/>
          </a:p>
        </p:txBody>
      </p:sp>
    </p:spTree>
    <p:extLst>
      <p:ext uri="{BB962C8B-B14F-4D97-AF65-F5344CB8AC3E}">
        <p14:creationId xmlns:p14="http://schemas.microsoft.com/office/powerpoint/2010/main" val="199553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EE63F4-8AD0-1E4E-8562-16636B515EA6}" type="datetimeFigureOut">
              <a:rPr lang="es-CL" smtClean="0"/>
              <a:t>25-03-2022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837B49E-F9F5-F340-84A9-B10968B9CB70}" type="slidenum">
              <a:rPr lang="es-CL" smtClean="0"/>
              <a:t>‹Nº›</a:t>
            </a:fld>
            <a:endParaRPr lang="es-CL"/>
          </a:p>
        </p:txBody>
      </p:sp>
    </p:spTree>
    <p:extLst>
      <p:ext uri="{BB962C8B-B14F-4D97-AF65-F5344CB8AC3E}">
        <p14:creationId xmlns:p14="http://schemas.microsoft.com/office/powerpoint/2010/main" val="138393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EE63F4-8AD0-1E4E-8562-16636B515EA6}" type="datetimeFigureOut">
              <a:rPr lang="es-CL" smtClean="0"/>
              <a:t>25-03-2022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837B49E-F9F5-F340-84A9-B10968B9CB70}" type="slidenum">
              <a:rPr lang="es-CL" smtClean="0"/>
              <a:t>‹Nº›</a:t>
            </a:fld>
            <a:endParaRPr lang="es-CL"/>
          </a:p>
        </p:txBody>
      </p:sp>
    </p:spTree>
    <p:extLst>
      <p:ext uri="{BB962C8B-B14F-4D97-AF65-F5344CB8AC3E}">
        <p14:creationId xmlns:p14="http://schemas.microsoft.com/office/powerpoint/2010/main" val="1602280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EE63F4-8AD0-1E4E-8562-16636B515EA6}" type="datetimeFigureOut">
              <a:rPr lang="es-CL" smtClean="0"/>
              <a:t>25-03-2022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837B49E-F9F5-F340-84A9-B10968B9CB70}" type="slidenum">
              <a:rPr lang="es-CL" smtClean="0"/>
              <a:t>‹Nº›</a:t>
            </a:fld>
            <a:endParaRPr lang="es-CL"/>
          </a:p>
        </p:txBody>
      </p:sp>
    </p:spTree>
    <p:extLst>
      <p:ext uri="{BB962C8B-B14F-4D97-AF65-F5344CB8AC3E}">
        <p14:creationId xmlns:p14="http://schemas.microsoft.com/office/powerpoint/2010/main" val="373822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1878806"/>
            <a:ext cx="3887391" cy="276344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EE63F4-8AD0-1E4E-8562-16636B515EA6}" type="datetimeFigureOut">
              <a:rPr lang="es-CL" smtClean="0"/>
              <a:t>25-03-2022</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C837B49E-F9F5-F340-84A9-B10968B9CB70}" type="slidenum">
              <a:rPr lang="es-CL" smtClean="0"/>
              <a:t>‹Nº›</a:t>
            </a:fld>
            <a:endParaRPr lang="es-CL"/>
          </a:p>
        </p:txBody>
      </p:sp>
    </p:spTree>
    <p:extLst>
      <p:ext uri="{BB962C8B-B14F-4D97-AF65-F5344CB8AC3E}">
        <p14:creationId xmlns:p14="http://schemas.microsoft.com/office/powerpoint/2010/main" val="1321175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5EE63F4-8AD0-1E4E-8562-16636B515EA6}" type="datetimeFigureOut">
              <a:rPr lang="es-CL" smtClean="0"/>
              <a:t>25-03-2022</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C837B49E-F9F5-F340-84A9-B10968B9CB70}" type="slidenum">
              <a:rPr lang="es-CL" smtClean="0"/>
              <a:t>‹Nº›</a:t>
            </a:fld>
            <a:endParaRPr lang="es-CL"/>
          </a:p>
        </p:txBody>
      </p:sp>
    </p:spTree>
    <p:extLst>
      <p:ext uri="{BB962C8B-B14F-4D97-AF65-F5344CB8AC3E}">
        <p14:creationId xmlns:p14="http://schemas.microsoft.com/office/powerpoint/2010/main" val="2654513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E63F4-8AD0-1E4E-8562-16636B515EA6}" type="datetimeFigureOut">
              <a:rPr lang="es-CL" smtClean="0"/>
              <a:t>25-03-2022</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C837B49E-F9F5-F340-84A9-B10968B9CB70}" type="slidenum">
              <a:rPr lang="es-CL" smtClean="0"/>
              <a:t>‹Nº›</a:t>
            </a:fld>
            <a:endParaRPr lang="es-CL"/>
          </a:p>
        </p:txBody>
      </p:sp>
    </p:spTree>
    <p:extLst>
      <p:ext uri="{BB962C8B-B14F-4D97-AF65-F5344CB8AC3E}">
        <p14:creationId xmlns:p14="http://schemas.microsoft.com/office/powerpoint/2010/main" val="232425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EE63F4-8AD0-1E4E-8562-16636B515EA6}" type="datetimeFigureOut">
              <a:rPr lang="es-CL" smtClean="0"/>
              <a:t>25-03-2022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837B49E-F9F5-F340-84A9-B10968B9CB70}" type="slidenum">
              <a:rPr lang="es-CL" smtClean="0"/>
              <a:t>‹Nº›</a:t>
            </a:fld>
            <a:endParaRPr lang="es-CL"/>
          </a:p>
        </p:txBody>
      </p:sp>
    </p:spTree>
    <p:extLst>
      <p:ext uri="{BB962C8B-B14F-4D97-AF65-F5344CB8AC3E}">
        <p14:creationId xmlns:p14="http://schemas.microsoft.com/office/powerpoint/2010/main" val="1898756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EE63F4-8AD0-1E4E-8562-16636B515EA6}" type="datetimeFigureOut">
              <a:rPr lang="es-CL" smtClean="0"/>
              <a:t>25-03-2022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837B49E-F9F5-F340-84A9-B10968B9CB70}" type="slidenum">
              <a:rPr lang="es-CL" smtClean="0"/>
              <a:t>‹Nº›</a:t>
            </a:fld>
            <a:endParaRPr lang="es-CL"/>
          </a:p>
        </p:txBody>
      </p:sp>
    </p:spTree>
    <p:extLst>
      <p:ext uri="{BB962C8B-B14F-4D97-AF65-F5344CB8AC3E}">
        <p14:creationId xmlns:p14="http://schemas.microsoft.com/office/powerpoint/2010/main" val="88958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5EE63F4-8AD0-1E4E-8562-16636B515EA6}" type="datetimeFigureOut">
              <a:rPr lang="es-CL" smtClean="0"/>
              <a:t>25-03-2022</a:t>
            </a:fld>
            <a:endParaRPr lang="es-C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837B49E-F9F5-F340-84A9-B10968B9CB70}" type="slidenum">
              <a:rPr lang="es-CL" smtClean="0"/>
              <a:t>‹Nº›</a:t>
            </a:fld>
            <a:endParaRPr lang="es-CL"/>
          </a:p>
        </p:txBody>
      </p:sp>
    </p:spTree>
    <p:extLst>
      <p:ext uri="{BB962C8B-B14F-4D97-AF65-F5344CB8AC3E}">
        <p14:creationId xmlns:p14="http://schemas.microsoft.com/office/powerpoint/2010/main" val="3014463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11.emf"/><Relationship Id="rId4" Type="http://schemas.openxmlformats.org/officeDocument/2006/relationships/diagramData" Target="../diagrams/data9.xml"/><Relationship Id="rId9" Type="http://schemas.openxmlformats.org/officeDocument/2006/relationships/package" Target="../embeddings/Microsoft_Excel_Worksheet.xlsx"/></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CBC67F0-C26C-4649-BEE5-721280E76D28}"/>
              </a:ext>
            </a:extLst>
          </p:cNvPr>
          <p:cNvSpPr txBox="1"/>
          <p:nvPr/>
        </p:nvSpPr>
        <p:spPr>
          <a:xfrm>
            <a:off x="4311747" y="2469996"/>
            <a:ext cx="4979963" cy="769441"/>
          </a:xfrm>
          <a:prstGeom prst="rect">
            <a:avLst/>
          </a:prstGeom>
          <a:noFill/>
        </p:spPr>
        <p:txBody>
          <a:bodyPr wrap="square" lIns="0" tIns="0" rIns="0" bIns="0" rtlCol="0">
            <a:spAutoFit/>
          </a:bodyPr>
          <a:lstStyle/>
          <a:p>
            <a:pPr algn="ctr"/>
            <a:r>
              <a:rPr lang="es-CL" sz="2500" b="1" dirty="0">
                <a:solidFill>
                  <a:srgbClr val="0F3F8B"/>
                </a:solidFill>
                <a:latin typeface="Swis721 Cn BT" panose="020B0506020202030204" pitchFamily="34" charset="0"/>
              </a:rPr>
              <a:t>PROCESO DE ACREDITACIÓN PEDAGOGÍA EN MÚSICA. </a:t>
            </a:r>
          </a:p>
        </p:txBody>
      </p:sp>
      <p:sp>
        <p:nvSpPr>
          <p:cNvPr id="6" name="CuadroTexto 5">
            <a:extLst>
              <a:ext uri="{FF2B5EF4-FFF2-40B4-BE49-F238E27FC236}">
                <a16:creationId xmlns:a16="http://schemas.microsoft.com/office/drawing/2014/main" id="{FCC86733-88B2-DE45-8C58-35FA03534914}"/>
              </a:ext>
            </a:extLst>
          </p:cNvPr>
          <p:cNvSpPr txBox="1"/>
          <p:nvPr/>
        </p:nvSpPr>
        <p:spPr>
          <a:xfrm>
            <a:off x="4238268" y="3431542"/>
            <a:ext cx="4030395" cy="492443"/>
          </a:xfrm>
          <a:prstGeom prst="rect">
            <a:avLst/>
          </a:prstGeom>
          <a:noFill/>
        </p:spPr>
        <p:txBody>
          <a:bodyPr wrap="square" lIns="0" tIns="0" rIns="0" bIns="0" rtlCol="0">
            <a:spAutoFit/>
          </a:bodyPr>
          <a:lstStyle/>
          <a:p>
            <a:pPr algn="ctr"/>
            <a:r>
              <a:rPr lang="es-CL" sz="1600" dirty="0">
                <a:solidFill>
                  <a:srgbClr val="0F3F8B"/>
                </a:solidFill>
                <a:latin typeface="Swis721 Cn BT"/>
              </a:rPr>
              <a:t>INSTITUTO DE FILOSOFÍA, FACULTAD DE HUMANIDADES Y EDUCACIÓN. </a:t>
            </a:r>
          </a:p>
        </p:txBody>
      </p:sp>
      <p:sp>
        <p:nvSpPr>
          <p:cNvPr id="7" name="CuadroTexto 6">
            <a:extLst>
              <a:ext uri="{FF2B5EF4-FFF2-40B4-BE49-F238E27FC236}">
                <a16:creationId xmlns:a16="http://schemas.microsoft.com/office/drawing/2014/main" id="{6DFD6DC0-97D9-414D-9D3C-B3E8DD117347}"/>
              </a:ext>
            </a:extLst>
          </p:cNvPr>
          <p:cNvSpPr txBox="1"/>
          <p:nvPr/>
        </p:nvSpPr>
        <p:spPr>
          <a:xfrm>
            <a:off x="694006" y="4707989"/>
            <a:ext cx="1444284" cy="338554"/>
          </a:xfrm>
          <a:prstGeom prst="rect">
            <a:avLst/>
          </a:prstGeom>
          <a:noFill/>
        </p:spPr>
        <p:txBody>
          <a:bodyPr wrap="square" lIns="0" tIns="0" rIns="0" bIns="0" rtlCol="0">
            <a:spAutoFit/>
          </a:bodyPr>
          <a:lstStyle/>
          <a:p>
            <a:pPr algn="ctr"/>
            <a:r>
              <a:rPr lang="es-CL" sz="1100" dirty="0">
                <a:solidFill>
                  <a:srgbClr val="0F3F8B"/>
                </a:solidFill>
                <a:latin typeface="Swis721 Cn BT"/>
              </a:rPr>
              <a:t>Carrera de Pedagogía en Música</a:t>
            </a:r>
          </a:p>
        </p:txBody>
      </p:sp>
    </p:spTree>
    <p:extLst>
      <p:ext uri="{BB962C8B-B14F-4D97-AF65-F5344CB8AC3E}">
        <p14:creationId xmlns:p14="http://schemas.microsoft.com/office/powerpoint/2010/main" val="87701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97EDE0-9279-2D49-A940-1A6C51ED5EA2}"/>
              </a:ext>
            </a:extLst>
          </p:cNvPr>
          <p:cNvSpPr txBox="1"/>
          <p:nvPr/>
        </p:nvSpPr>
        <p:spPr>
          <a:xfrm>
            <a:off x="3006466" y="104553"/>
            <a:ext cx="7069016" cy="492443"/>
          </a:xfrm>
          <a:prstGeom prst="rect">
            <a:avLst/>
          </a:prstGeom>
          <a:noFill/>
        </p:spPr>
        <p:txBody>
          <a:bodyPr wrap="square" lIns="0" tIns="0" rIns="0" bIns="0" rtlCol="0">
            <a:spAutoFit/>
          </a:bodyPr>
          <a:lstStyle/>
          <a:p>
            <a:r>
              <a:rPr lang="es-CL" sz="1600" dirty="0">
                <a:solidFill>
                  <a:prstClr val="white"/>
                </a:solidFill>
                <a:latin typeface="Swis721 Cn BT" panose="020B0506020202030204" pitchFamily="34" charset="0"/>
              </a:rPr>
              <a:t>Análisis de Brechas</a:t>
            </a:r>
          </a:p>
          <a:p>
            <a:endParaRPr lang="es-CL" sz="1600" dirty="0">
              <a:solidFill>
                <a:srgbClr val="0F3F8B"/>
              </a:solidFill>
              <a:latin typeface="Swis721 Cn BT" panose="020B0506020202030204" pitchFamily="34" charset="0"/>
            </a:endParaRPr>
          </a:p>
        </p:txBody>
      </p:sp>
      <p:sp>
        <p:nvSpPr>
          <p:cNvPr id="5" name="Rectángulo 4"/>
          <p:cNvSpPr/>
          <p:nvPr/>
        </p:nvSpPr>
        <p:spPr>
          <a:xfrm>
            <a:off x="2833008" y="3377935"/>
            <a:ext cx="4163786" cy="685188"/>
          </a:xfrm>
          <a:prstGeom prst="rect">
            <a:avLst/>
          </a:prstGeom>
        </p:spPr>
        <p:txBody>
          <a:bodyPr wrap="square">
            <a:spAutoFit/>
          </a:bodyPr>
          <a:lstStyle/>
          <a:p>
            <a:pPr>
              <a:lnSpc>
                <a:spcPct val="107000"/>
              </a:lnSpc>
              <a:spcAft>
                <a:spcPts val="800"/>
              </a:spcAft>
            </a:pPr>
            <a:r>
              <a:rPr lang="es-ES" sz="1200" dirty="0">
                <a:solidFill>
                  <a:prstClr val="white"/>
                </a:solidFill>
              </a:rPr>
              <a:t>El actual Plan de estudios es fruto de un importante trabajo  de reflexión del claustro sobre el plan de estudios, lo cual posibilitó poder actualizar el perfil de egreso y la malla curricular</a:t>
            </a:r>
          </a:p>
        </p:txBody>
      </p:sp>
      <p:sp>
        <p:nvSpPr>
          <p:cNvPr id="10" name="CuadroTexto 9">
            <a:extLst>
              <a:ext uri="{FF2B5EF4-FFF2-40B4-BE49-F238E27FC236}">
                <a16:creationId xmlns:a16="http://schemas.microsoft.com/office/drawing/2014/main" id="{6A97EDE0-9279-2D49-A940-1A6C51ED5EA2}"/>
              </a:ext>
            </a:extLst>
          </p:cNvPr>
          <p:cNvSpPr txBox="1"/>
          <p:nvPr/>
        </p:nvSpPr>
        <p:spPr>
          <a:xfrm>
            <a:off x="366712" y="634996"/>
            <a:ext cx="7069016" cy="492443"/>
          </a:xfrm>
          <a:prstGeom prst="rect">
            <a:avLst/>
          </a:prstGeom>
          <a:noFill/>
        </p:spPr>
        <p:txBody>
          <a:bodyPr wrap="square" lIns="0" tIns="0" rIns="0" bIns="0" rtlCol="0">
            <a:spAutoFit/>
          </a:bodyPr>
          <a:lstStyle/>
          <a:p>
            <a:r>
              <a:rPr lang="es-CL" sz="1600" dirty="0">
                <a:solidFill>
                  <a:prstClr val="black"/>
                </a:solidFill>
                <a:latin typeface="Swis721 Cn BT" panose="020B0506020202030204" pitchFamily="34" charset="0"/>
              </a:rPr>
              <a:t>Plan de Mejoras, Dimensión 2, Condiciones de Operación</a:t>
            </a:r>
          </a:p>
          <a:p>
            <a:endParaRPr lang="es-CL" sz="1600" dirty="0">
              <a:solidFill>
                <a:srgbClr val="0F3F8B"/>
              </a:solidFill>
              <a:latin typeface="Swis721 Cn BT" panose="020B0506020202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005050993"/>
              </p:ext>
            </p:extLst>
          </p:nvPr>
        </p:nvGraphicFramePr>
        <p:xfrm>
          <a:off x="212271" y="1111121"/>
          <a:ext cx="8662307" cy="3318042"/>
        </p:xfrm>
        <a:graphic>
          <a:graphicData uri="http://schemas.openxmlformats.org/drawingml/2006/table">
            <a:tbl>
              <a:tblPr firstRow="1" firstCol="1" bandRow="1">
                <a:tableStyleId>{5C22544A-7EE6-4342-B048-85BDC9FD1C3A}</a:tableStyleId>
              </a:tblPr>
              <a:tblGrid>
                <a:gridCol w="2766906">
                  <a:extLst>
                    <a:ext uri="{9D8B030D-6E8A-4147-A177-3AD203B41FA5}">
                      <a16:colId xmlns:a16="http://schemas.microsoft.com/office/drawing/2014/main" val="20000"/>
                    </a:ext>
                  </a:extLst>
                </a:gridCol>
                <a:gridCol w="5895401">
                  <a:extLst>
                    <a:ext uri="{9D8B030D-6E8A-4147-A177-3AD203B41FA5}">
                      <a16:colId xmlns:a16="http://schemas.microsoft.com/office/drawing/2014/main" val="20001"/>
                    </a:ext>
                  </a:extLst>
                </a:gridCol>
              </a:tblGrid>
              <a:tr h="316183">
                <a:tc>
                  <a:txBody>
                    <a:bodyPr/>
                    <a:lstStyle/>
                    <a:p>
                      <a:pPr algn="ctr">
                        <a:lnSpc>
                          <a:spcPct val="107000"/>
                        </a:lnSpc>
                        <a:spcAft>
                          <a:spcPts val="800"/>
                        </a:spcAft>
                      </a:pPr>
                      <a:r>
                        <a:rPr lang="es-MX" sz="900" dirty="0">
                          <a:effectLst/>
                        </a:rPr>
                        <a:t>Oportunidad de Mejora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900">
                          <a:effectLst/>
                        </a:rPr>
                        <a:t>Principales avances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0000"/>
                  </a:ext>
                </a:extLst>
              </a:tr>
              <a:tr h="1725509">
                <a:tc>
                  <a:txBody>
                    <a:bodyPr/>
                    <a:lstStyle/>
                    <a:p>
                      <a:pPr algn="ctr">
                        <a:lnSpc>
                          <a:spcPct val="107000"/>
                        </a:lnSpc>
                        <a:spcAft>
                          <a:spcPts val="800"/>
                        </a:spcAft>
                      </a:pPr>
                      <a:r>
                        <a:rPr lang="es-ES" sz="900" b="1" kern="1200" dirty="0">
                          <a:solidFill>
                            <a:schemeClr val="lt1"/>
                          </a:solidFill>
                          <a:effectLst/>
                          <a:latin typeface="+mn-lt"/>
                          <a:ea typeface="+mn-ea"/>
                          <a:cs typeface="+mn-cs"/>
                        </a:rPr>
                        <a:t>Realizar seguimiento de la implementación del plan de inversión en infraestructura y bienes</a:t>
                      </a:r>
                      <a:r>
                        <a:rPr lang="es-ES" sz="900" b="1" kern="1200" baseline="0" dirty="0">
                          <a:solidFill>
                            <a:schemeClr val="lt1"/>
                          </a:solidFill>
                          <a:effectLst/>
                          <a:latin typeface="+mn-lt"/>
                          <a:ea typeface="+mn-ea"/>
                          <a:cs typeface="+mn-cs"/>
                        </a:rPr>
                        <a:t> </a:t>
                      </a:r>
                      <a:r>
                        <a:rPr lang="es-ES" sz="900" b="1" kern="1200" dirty="0">
                          <a:solidFill>
                            <a:schemeClr val="lt1"/>
                          </a:solidFill>
                          <a:effectLst/>
                          <a:latin typeface="+mn-lt"/>
                          <a:ea typeface="+mn-ea"/>
                          <a:cs typeface="+mn-cs"/>
                        </a:rPr>
                        <a:t>(equipamiento, bibliografía, otros)</a:t>
                      </a:r>
                    </a:p>
                  </a:txBody>
                  <a:tcPr marL="68580" marR="68580" marT="9525" marB="0" anchor="ctr"/>
                </a:tc>
                <a:tc>
                  <a:txBody>
                    <a:bodyPr/>
                    <a:lstStyle/>
                    <a:p>
                      <a:pPr algn="just">
                        <a:lnSpc>
                          <a:spcPct val="107000"/>
                        </a:lnSpc>
                        <a:spcAft>
                          <a:spcPts val="800"/>
                        </a:spcAft>
                      </a:pPr>
                      <a:r>
                        <a:rPr lang="es-ES" sz="800" kern="1200" dirty="0">
                          <a:solidFill>
                            <a:schemeClr val="dk1"/>
                          </a:solidFill>
                          <a:effectLst/>
                          <a:latin typeface="Swis721 BT" panose="020B0504020202020204" pitchFamily="34" charset="0"/>
                          <a:ea typeface="+mn-ea"/>
                          <a:cs typeface="+mn-cs"/>
                        </a:rPr>
                        <a:t>En el mes de julio de 2019, se realiza el traslado completo de la Carrera, al Centro Docente Patricio Lynch, donde se han realizado diversas mejoras de su infraestructura. Durante el 2° semestre de 2019, se finaliza la construcción del Casino Polo Playa Ancha (inaugurado en marzo de 2020)</a:t>
                      </a:r>
                    </a:p>
                    <a:p>
                      <a:pPr marL="0" algn="just" defTabSz="685800" rtl="0" eaLnBrk="1" latinLnBrk="0" hangingPunct="1">
                        <a:lnSpc>
                          <a:spcPct val="107000"/>
                        </a:lnSpc>
                        <a:spcAft>
                          <a:spcPts val="800"/>
                        </a:spcAft>
                      </a:pPr>
                      <a:r>
                        <a:rPr lang="es-ES" sz="800" kern="1200" dirty="0">
                          <a:solidFill>
                            <a:schemeClr val="dk1"/>
                          </a:solidFill>
                          <a:effectLst/>
                          <a:latin typeface="Swis721 BT" panose="020B0504020202020204" pitchFamily="34" charset="0"/>
                          <a:ea typeface="+mn-ea"/>
                          <a:cs typeface="+mn-cs"/>
                        </a:rPr>
                        <a:t>Respecto al acceso universal, se realiza un estudio a cargo de la unidad de Planta Física con la finalidad de implementar espacios como: ramplas de acceso y adecuación infraestructura. Finalmente, el costo, la disminución de los metros y el arriendo del espacio, no permiten la realización del proyecto. La universidad proyecta un plan de traslado, comunicado el 2° semestre 2019, de la Facultad de Humanidades y Educación, el Instituto de Filosofía con sus Carreras de Pedagogía en Filosofía y Música, a la actual Facultad de Arquitectura Playa Ancha, espacio donde se cuenta con acceso universal </a:t>
                      </a:r>
                    </a:p>
                    <a:p>
                      <a:pPr marL="0" algn="just" defTabSz="685800" rtl="0" eaLnBrk="1" latinLnBrk="0" hangingPunct="1">
                        <a:lnSpc>
                          <a:spcPct val="107000"/>
                        </a:lnSpc>
                        <a:spcAft>
                          <a:spcPts val="800"/>
                        </a:spcAft>
                      </a:pPr>
                      <a:r>
                        <a:rPr lang="es-ES" sz="800" kern="1200" dirty="0">
                          <a:solidFill>
                            <a:schemeClr val="dk1"/>
                          </a:solidFill>
                          <a:effectLst/>
                          <a:latin typeface="Swis721 BT" panose="020B0504020202020204" pitchFamily="34" charset="0"/>
                          <a:ea typeface="+mn-ea"/>
                          <a:cs typeface="+mn-cs"/>
                        </a:rPr>
                        <a:t>Durante el 1° semestre del año 2020 se procede a realizar la orden de compra para la adquisición del nuevo material bibliográfico, a partir de la revisión de los programas de estudio y su BBC y BBO,</a:t>
                      </a:r>
                      <a:r>
                        <a:rPr lang="es-ES" sz="800" kern="1200" baseline="0" dirty="0">
                          <a:solidFill>
                            <a:schemeClr val="dk1"/>
                          </a:solidFill>
                          <a:effectLst/>
                          <a:latin typeface="Swis721 BT" panose="020B0504020202020204" pitchFamily="34" charset="0"/>
                          <a:ea typeface="+mn-ea"/>
                          <a:cs typeface="+mn-cs"/>
                        </a:rPr>
                        <a:t> realizado </a:t>
                      </a:r>
                      <a:r>
                        <a:rPr lang="es-ES" sz="800" kern="1200" dirty="0">
                          <a:solidFill>
                            <a:schemeClr val="dk1"/>
                          </a:solidFill>
                          <a:effectLst/>
                          <a:latin typeface="Swis721 BT" panose="020B0504020202020204" pitchFamily="34" charset="0"/>
                          <a:ea typeface="+mn-ea"/>
                          <a:cs typeface="+mn-cs"/>
                        </a:rPr>
                        <a:t>con financiamiento del Proyecto FID.</a:t>
                      </a:r>
                    </a:p>
                  </a:txBody>
                  <a:tcPr marL="68580" marR="68580" marT="9525" marB="0"/>
                </a:tc>
                <a:extLst>
                  <a:ext uri="{0D108BD9-81ED-4DB2-BD59-A6C34878D82A}">
                    <a16:rowId xmlns:a16="http://schemas.microsoft.com/office/drawing/2014/main" val="10001"/>
                  </a:ext>
                </a:extLst>
              </a:tr>
              <a:tr h="1206915">
                <a:tc>
                  <a:txBody>
                    <a:bodyPr/>
                    <a:lstStyle/>
                    <a:p>
                      <a:pPr algn="ctr">
                        <a:lnSpc>
                          <a:spcPct val="107000"/>
                        </a:lnSpc>
                        <a:spcAft>
                          <a:spcPts val="800"/>
                        </a:spcAft>
                      </a:pPr>
                      <a:r>
                        <a:rPr lang="es-ES" sz="900" b="1" kern="1200" dirty="0">
                          <a:solidFill>
                            <a:schemeClr val="lt1"/>
                          </a:solidFill>
                          <a:effectLst/>
                          <a:latin typeface="+mn-lt"/>
                          <a:ea typeface="+mn-ea"/>
                          <a:cs typeface="+mn-cs"/>
                        </a:rPr>
                        <a:t>Fortalecer las vinculaciones y relaciones</a:t>
                      </a:r>
                      <a:r>
                        <a:rPr lang="es-ES" sz="900" b="1" kern="1200" baseline="0" dirty="0">
                          <a:solidFill>
                            <a:schemeClr val="lt1"/>
                          </a:solidFill>
                          <a:effectLst/>
                          <a:latin typeface="+mn-lt"/>
                          <a:ea typeface="+mn-ea"/>
                          <a:cs typeface="+mn-cs"/>
                        </a:rPr>
                        <a:t> </a:t>
                      </a:r>
                      <a:r>
                        <a:rPr lang="es-ES" sz="900" b="1" kern="1200" dirty="0">
                          <a:solidFill>
                            <a:schemeClr val="lt1"/>
                          </a:solidFill>
                          <a:effectLst/>
                          <a:latin typeface="+mn-lt"/>
                          <a:ea typeface="+mn-ea"/>
                          <a:cs typeface="+mn-cs"/>
                        </a:rPr>
                        <a:t>académicas permanentes con centros de investigación, grupos o programas dedicados a la formación pedagógica y disciplinar</a:t>
                      </a:r>
                    </a:p>
                  </a:txBody>
                  <a:tcPr marL="68580" marR="68580" marT="9525" marB="0" anchor="ctr"/>
                </a:tc>
                <a:tc>
                  <a:txBody>
                    <a:bodyPr/>
                    <a:lstStyle/>
                    <a:p>
                      <a:pPr marL="0" algn="just" defTabSz="685800" rtl="0" eaLnBrk="1" latinLnBrk="0" hangingPunct="1">
                        <a:lnSpc>
                          <a:spcPct val="107000"/>
                        </a:lnSpc>
                        <a:spcAft>
                          <a:spcPts val="800"/>
                        </a:spcAft>
                      </a:pPr>
                      <a:r>
                        <a:rPr lang="es-ES" sz="800" kern="1200" dirty="0">
                          <a:solidFill>
                            <a:schemeClr val="dk1"/>
                          </a:solidFill>
                          <a:effectLst/>
                          <a:latin typeface="Swis721 BT" panose="020B0504020202020204" pitchFamily="34" charset="0"/>
                          <a:ea typeface="+mn-ea"/>
                          <a:cs typeface="+mn-cs"/>
                        </a:rPr>
                        <a:t>Se crea desde el FID una línea de proyectos en torno a la didáctica y la evaluación que genera una migración respecto de los intereses investigativos y de creación en la Carrera. En este contexto, dos profesores de la Carrera se adjudican dos proyectos de investigación pedagógico musical, uno como a nivel de investigador y otro como </a:t>
                      </a:r>
                      <a:r>
                        <a:rPr lang="es-ES" sz="800" kern="1200" dirty="0" err="1">
                          <a:solidFill>
                            <a:schemeClr val="dk1"/>
                          </a:solidFill>
                          <a:effectLst/>
                          <a:latin typeface="Swis721 BT" panose="020B0504020202020204" pitchFamily="34" charset="0"/>
                          <a:ea typeface="+mn-ea"/>
                          <a:cs typeface="+mn-cs"/>
                        </a:rPr>
                        <a:t>co</a:t>
                      </a:r>
                      <a:r>
                        <a:rPr lang="es-ES" sz="800" kern="1200" dirty="0">
                          <a:solidFill>
                            <a:schemeClr val="dk1"/>
                          </a:solidFill>
                          <a:effectLst/>
                          <a:latin typeface="Swis721 BT" panose="020B0504020202020204" pitchFamily="34" charset="0"/>
                          <a:ea typeface="+mn-ea"/>
                          <a:cs typeface="+mn-cs"/>
                        </a:rPr>
                        <a:t>-investigadores. En diciembre 2018, se aprueba en la REXE N°6037, las bases del Concurso Proyectos de Investigación en Educación para las Carreras de Pedagogía y Educación Parvularia, adjudicándose 4 proyectos de investigación en educación en marzo 2019 </a:t>
                      </a:r>
                    </a:p>
                    <a:p>
                      <a:pPr marL="0" algn="just" defTabSz="685800" rtl="0" eaLnBrk="1" latinLnBrk="0" hangingPunct="1">
                        <a:lnSpc>
                          <a:spcPct val="107000"/>
                        </a:lnSpc>
                        <a:spcAft>
                          <a:spcPts val="800"/>
                        </a:spcAft>
                      </a:pPr>
                      <a:r>
                        <a:rPr lang="es-ES" sz="800" kern="1200" dirty="0">
                          <a:solidFill>
                            <a:schemeClr val="dk1"/>
                          </a:solidFill>
                          <a:effectLst/>
                          <a:latin typeface="Swis721 BT" panose="020B0504020202020204" pitchFamily="34" charset="0"/>
                          <a:ea typeface="+mn-ea"/>
                          <a:cs typeface="+mn-cs"/>
                        </a:rPr>
                        <a:t>Los académicos de la Carrera han participado en los talleres del plan de fortalecimiento de la investigación FID desde el año 2020. En el periodo ha obtenido comisiones de estudio, estadías</a:t>
                      </a:r>
                      <a:r>
                        <a:rPr lang="es-ES" sz="800" kern="1200" baseline="0" dirty="0">
                          <a:solidFill>
                            <a:schemeClr val="dk1"/>
                          </a:solidFill>
                          <a:effectLst/>
                          <a:latin typeface="Swis721 BT" panose="020B0504020202020204" pitchFamily="34" charset="0"/>
                          <a:ea typeface="+mn-ea"/>
                          <a:cs typeface="+mn-cs"/>
                        </a:rPr>
                        <a:t> en el extranjero, han realizado publicaciones. De igual forma se </a:t>
                      </a:r>
                      <a:r>
                        <a:rPr lang="es-ES" sz="800" kern="1200" dirty="0">
                          <a:solidFill>
                            <a:schemeClr val="dk1"/>
                          </a:solidFill>
                          <a:effectLst/>
                          <a:latin typeface="Swis721 BT" panose="020B0504020202020204" pitchFamily="34" charset="0"/>
                          <a:ea typeface="+mn-ea"/>
                          <a:cs typeface="+mn-cs"/>
                        </a:rPr>
                        <a:t>crea el Centro de Estudios de la Creación Musical durante el 1° semestre 2020 cuyo principal propósito se centra en la creación musical, su registro, estudio y publicación</a:t>
                      </a:r>
                    </a:p>
                  </a:txBody>
                  <a:tcPr marL="68580" marR="68580" marT="9525"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61083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97EDE0-9279-2D49-A940-1A6C51ED5EA2}"/>
              </a:ext>
            </a:extLst>
          </p:cNvPr>
          <p:cNvSpPr txBox="1"/>
          <p:nvPr/>
        </p:nvSpPr>
        <p:spPr>
          <a:xfrm>
            <a:off x="3006466" y="104553"/>
            <a:ext cx="7069016" cy="492443"/>
          </a:xfrm>
          <a:prstGeom prst="rect">
            <a:avLst/>
          </a:prstGeom>
          <a:noFill/>
        </p:spPr>
        <p:txBody>
          <a:bodyPr wrap="square" lIns="0" tIns="0" rIns="0" bIns="0" rtlCol="0">
            <a:spAutoFit/>
          </a:bodyPr>
          <a:lstStyle/>
          <a:p>
            <a:r>
              <a:rPr lang="es-CL" sz="1600" dirty="0">
                <a:solidFill>
                  <a:prstClr val="white"/>
                </a:solidFill>
                <a:latin typeface="Swis721 Cn BT" panose="020B0506020202030204" pitchFamily="34" charset="0"/>
              </a:rPr>
              <a:t>Análisis de Brechas</a:t>
            </a:r>
          </a:p>
          <a:p>
            <a:endParaRPr lang="es-CL" sz="1600" dirty="0">
              <a:solidFill>
                <a:srgbClr val="0F3F8B"/>
              </a:solidFill>
              <a:latin typeface="Swis721 Cn BT" panose="020B0506020202030204" pitchFamily="34" charset="0"/>
            </a:endParaRPr>
          </a:p>
        </p:txBody>
      </p:sp>
      <p:sp>
        <p:nvSpPr>
          <p:cNvPr id="5" name="Rectángulo 4"/>
          <p:cNvSpPr/>
          <p:nvPr/>
        </p:nvSpPr>
        <p:spPr>
          <a:xfrm>
            <a:off x="2833008" y="3377935"/>
            <a:ext cx="4163786" cy="685188"/>
          </a:xfrm>
          <a:prstGeom prst="rect">
            <a:avLst/>
          </a:prstGeom>
        </p:spPr>
        <p:txBody>
          <a:bodyPr wrap="square">
            <a:spAutoFit/>
          </a:bodyPr>
          <a:lstStyle/>
          <a:p>
            <a:pPr>
              <a:lnSpc>
                <a:spcPct val="107000"/>
              </a:lnSpc>
              <a:spcAft>
                <a:spcPts val="800"/>
              </a:spcAft>
            </a:pPr>
            <a:r>
              <a:rPr lang="es-ES" sz="1200" dirty="0">
                <a:solidFill>
                  <a:prstClr val="white"/>
                </a:solidFill>
              </a:rPr>
              <a:t>El actual Plan de estudios es fruto de un importante trabajo  de reflexión del claustro sobre el plan de estudios, lo cual posibilitó poder actualizar el perfil de egreso y la malla curricular</a:t>
            </a:r>
          </a:p>
        </p:txBody>
      </p:sp>
      <p:sp>
        <p:nvSpPr>
          <p:cNvPr id="10" name="CuadroTexto 9">
            <a:extLst>
              <a:ext uri="{FF2B5EF4-FFF2-40B4-BE49-F238E27FC236}">
                <a16:creationId xmlns:a16="http://schemas.microsoft.com/office/drawing/2014/main" id="{6A97EDE0-9279-2D49-A940-1A6C51ED5EA2}"/>
              </a:ext>
            </a:extLst>
          </p:cNvPr>
          <p:cNvSpPr txBox="1"/>
          <p:nvPr/>
        </p:nvSpPr>
        <p:spPr>
          <a:xfrm>
            <a:off x="366712" y="634996"/>
            <a:ext cx="7069016" cy="492443"/>
          </a:xfrm>
          <a:prstGeom prst="rect">
            <a:avLst/>
          </a:prstGeom>
          <a:noFill/>
        </p:spPr>
        <p:txBody>
          <a:bodyPr wrap="square" lIns="0" tIns="0" rIns="0" bIns="0" rtlCol="0">
            <a:spAutoFit/>
          </a:bodyPr>
          <a:lstStyle/>
          <a:p>
            <a:r>
              <a:rPr lang="es-CL" sz="1600" dirty="0">
                <a:solidFill>
                  <a:prstClr val="black"/>
                </a:solidFill>
                <a:latin typeface="Swis721 Cn BT" panose="020B0506020202030204" pitchFamily="34" charset="0"/>
              </a:rPr>
              <a:t>Plan de Mejoras, Dimensión 3, Resultados y Capacidad de Autorregulación</a:t>
            </a:r>
          </a:p>
          <a:p>
            <a:endParaRPr lang="es-CL" sz="1600" dirty="0">
              <a:solidFill>
                <a:srgbClr val="0F3F8B"/>
              </a:solidFill>
              <a:latin typeface="Swis721 Cn BT" panose="020B0506020202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344301898"/>
              </p:ext>
            </p:extLst>
          </p:nvPr>
        </p:nvGraphicFramePr>
        <p:xfrm>
          <a:off x="204107" y="873578"/>
          <a:ext cx="8694963" cy="4098471"/>
        </p:xfrm>
        <a:graphic>
          <a:graphicData uri="http://schemas.openxmlformats.org/drawingml/2006/table">
            <a:tbl>
              <a:tblPr firstRow="1" firstCol="1" bandRow="1">
                <a:tableStyleId>{5C22544A-7EE6-4342-B048-85BDC9FD1C3A}</a:tableStyleId>
              </a:tblPr>
              <a:tblGrid>
                <a:gridCol w="2857500">
                  <a:extLst>
                    <a:ext uri="{9D8B030D-6E8A-4147-A177-3AD203B41FA5}">
                      <a16:colId xmlns:a16="http://schemas.microsoft.com/office/drawing/2014/main" val="20000"/>
                    </a:ext>
                  </a:extLst>
                </a:gridCol>
                <a:gridCol w="5837463">
                  <a:extLst>
                    <a:ext uri="{9D8B030D-6E8A-4147-A177-3AD203B41FA5}">
                      <a16:colId xmlns:a16="http://schemas.microsoft.com/office/drawing/2014/main" val="20001"/>
                    </a:ext>
                  </a:extLst>
                </a:gridCol>
              </a:tblGrid>
              <a:tr h="417826">
                <a:tc>
                  <a:txBody>
                    <a:bodyPr/>
                    <a:lstStyle/>
                    <a:p>
                      <a:pPr algn="ctr">
                        <a:lnSpc>
                          <a:spcPct val="107000"/>
                        </a:lnSpc>
                        <a:spcAft>
                          <a:spcPts val="800"/>
                        </a:spcAft>
                      </a:pPr>
                      <a:r>
                        <a:rPr lang="es-MX" sz="900" dirty="0">
                          <a:effectLst/>
                        </a:rPr>
                        <a:t>Oportunidad de Mejora</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900" dirty="0">
                          <a:effectLst/>
                        </a:rPr>
                        <a:t>Principales avances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0000"/>
                  </a:ext>
                </a:extLst>
              </a:tr>
              <a:tr h="1855807">
                <a:tc>
                  <a:txBody>
                    <a:bodyPr/>
                    <a:lstStyle/>
                    <a:p>
                      <a:pPr algn="ctr"/>
                      <a:r>
                        <a:rPr lang="es-ES" sz="900" b="1" kern="1200" dirty="0">
                          <a:solidFill>
                            <a:schemeClr val="lt1"/>
                          </a:solidFill>
                          <a:effectLst/>
                          <a:latin typeface="+mn-lt"/>
                          <a:ea typeface="+mn-ea"/>
                          <a:cs typeface="+mn-cs"/>
                        </a:rPr>
                        <a:t>Complementar</a:t>
                      </a:r>
                      <a:r>
                        <a:rPr lang="es-ES" sz="900" b="1" kern="1200" baseline="0" dirty="0">
                          <a:solidFill>
                            <a:schemeClr val="lt1"/>
                          </a:solidFill>
                          <a:effectLst/>
                          <a:latin typeface="+mn-lt"/>
                          <a:ea typeface="+mn-ea"/>
                          <a:cs typeface="+mn-cs"/>
                        </a:rPr>
                        <a:t> </a:t>
                      </a:r>
                      <a:r>
                        <a:rPr lang="es-ES" sz="900" b="1" kern="1200" dirty="0">
                          <a:solidFill>
                            <a:schemeClr val="lt1"/>
                          </a:solidFill>
                          <a:effectLst/>
                          <a:latin typeface="+mn-lt"/>
                          <a:ea typeface="+mn-ea"/>
                          <a:cs typeface="+mn-cs"/>
                        </a:rPr>
                        <a:t>la</a:t>
                      </a:r>
                    </a:p>
                    <a:p>
                      <a:pPr algn="ctr"/>
                      <a:r>
                        <a:rPr lang="es-ES" sz="900" b="1" kern="1200" dirty="0">
                          <a:solidFill>
                            <a:schemeClr val="lt1"/>
                          </a:solidFill>
                          <a:effectLst/>
                          <a:latin typeface="+mn-lt"/>
                          <a:ea typeface="+mn-ea"/>
                          <a:cs typeface="+mn-cs"/>
                        </a:rPr>
                        <a:t>implementación del programa de acompañamiento de los primeros años, en función de los requerimientos y necesidades de la Carrera</a:t>
                      </a:r>
                    </a:p>
                  </a:txBody>
                  <a:tcPr marL="68580" marR="68580" marT="9525" marB="0" anchor="ctr"/>
                </a:tc>
                <a:tc>
                  <a:txBody>
                    <a:bodyPr/>
                    <a:lstStyle/>
                    <a:p>
                      <a:pPr algn="just">
                        <a:lnSpc>
                          <a:spcPct val="107000"/>
                        </a:lnSpc>
                        <a:spcAft>
                          <a:spcPts val="800"/>
                        </a:spcAft>
                      </a:pPr>
                      <a:r>
                        <a:rPr lang="es-ES" sz="800" kern="1200" dirty="0">
                          <a:solidFill>
                            <a:schemeClr val="dk1"/>
                          </a:solidFill>
                          <a:effectLst/>
                          <a:latin typeface="Swis721 BT" panose="020B0504020202020204" pitchFamily="34" charset="0"/>
                          <a:ea typeface="+mn-ea"/>
                          <a:cs typeface="+mn-cs"/>
                        </a:rPr>
                        <a:t>El Programa Atención Preferencial Primeros Años de la Formación Inicial Docente (APPA FID) es quien apoya a las Carreras de pedagogía a cumplir con el acompañamiento y nivelación de los estudiantes de primer año exigido por la Ley 20.903 de acuerdo a los resultados de las evaluaciones iniciales diagnósticas. Programa APPA cuenta con la línea de acompañamiento académico, nivelación académica y psicoeducativa.</a:t>
                      </a:r>
                    </a:p>
                    <a:p>
                      <a:pPr algn="just"/>
                      <a:r>
                        <a:rPr lang="es-ES" sz="800" kern="1200" dirty="0">
                          <a:solidFill>
                            <a:schemeClr val="dk1"/>
                          </a:solidFill>
                          <a:effectLst/>
                          <a:latin typeface="Swis721 BT" panose="020B0504020202020204" pitchFamily="34" charset="0"/>
                          <a:ea typeface="+mn-ea"/>
                          <a:cs typeface="+mn-cs"/>
                        </a:rPr>
                        <a:t>A diferencia del 2018 y 2019, la Carrera ya cuenta con estudiantes cursando el 3ro y 4to año de Pedagogía en Música, iniciándose la convocatoria para la postulación de mentores desde el 30 de diciembre 2019 al 15 de enero 2020. Con una excelente convocatoria. Cuatro estudiantes seleccionados comenzaron con las capacitaciones correspondientes al programa y con reuniones de coordinación con la profesora tutor de la asignatura Lectoescritura Musical I. Durante el 1° semestre de cada año, el programa APPA realiza una serie de talleres/conserjerías relacionados al tema de la autorregulación y conserjerías educativas. En el actual contexto de crisis </a:t>
                      </a:r>
                      <a:r>
                        <a:rPr lang="es-ES" sz="800" kern="1200" dirty="0" err="1">
                          <a:solidFill>
                            <a:schemeClr val="dk1"/>
                          </a:solidFill>
                          <a:effectLst/>
                          <a:latin typeface="Swis721 BT" panose="020B0504020202020204" pitchFamily="34" charset="0"/>
                          <a:ea typeface="+mn-ea"/>
                          <a:cs typeface="+mn-cs"/>
                        </a:rPr>
                        <a:t>sociosanitaria</a:t>
                      </a:r>
                      <a:r>
                        <a:rPr lang="es-ES" sz="800" kern="1200" dirty="0">
                          <a:solidFill>
                            <a:schemeClr val="dk1"/>
                          </a:solidFill>
                          <a:effectLst/>
                          <a:latin typeface="Swis721 BT" panose="020B0504020202020204" pitchFamily="34" charset="0"/>
                          <a:ea typeface="+mn-ea"/>
                          <a:cs typeface="+mn-cs"/>
                        </a:rPr>
                        <a:t> y económica, la Dirección de la Carrera y el equipo APPA, atendiendo al aumento de solicitudes de acompañamiento en el tema de salud mental, realizan un cambio en la temática de los talleres programados, poniendo énfasis en la situación psicosocial y emocional generada por la pandemia. </a:t>
                      </a:r>
                    </a:p>
                  </a:txBody>
                  <a:tcPr marL="68580" marR="68580" marT="9525" marB="0"/>
                </a:tc>
                <a:extLst>
                  <a:ext uri="{0D108BD9-81ED-4DB2-BD59-A6C34878D82A}">
                    <a16:rowId xmlns:a16="http://schemas.microsoft.com/office/drawing/2014/main" val="10001"/>
                  </a:ext>
                </a:extLst>
              </a:tr>
              <a:tr h="1824838">
                <a:tc>
                  <a:txBody>
                    <a:bodyPr/>
                    <a:lstStyle/>
                    <a:p>
                      <a:pPr marL="0" algn="ctr" defTabSz="685800" rtl="0" eaLnBrk="1" latinLnBrk="0" hangingPunct="1">
                        <a:lnSpc>
                          <a:spcPct val="107000"/>
                        </a:lnSpc>
                        <a:spcAft>
                          <a:spcPts val="800"/>
                        </a:spcAft>
                      </a:pPr>
                      <a:r>
                        <a:rPr lang="es-ES" sz="900" b="1" kern="1200" dirty="0">
                          <a:solidFill>
                            <a:schemeClr val="lt1"/>
                          </a:solidFill>
                          <a:effectLst/>
                          <a:latin typeface="+mn-lt"/>
                          <a:ea typeface="+mn-ea"/>
                          <a:cs typeface="+mn-cs"/>
                        </a:rPr>
                        <a:t>Fortalecer los mecanismos de difusión en la comunidad académica y estudiantil de los mecanismos internos y externos de evaluación</a:t>
                      </a:r>
                    </a:p>
                  </a:txBody>
                  <a:tcPr marL="68580" marR="68580" marT="9525" marB="0" anchor="ctr"/>
                </a:tc>
                <a:tc>
                  <a:txBody>
                    <a:bodyPr/>
                    <a:lstStyle/>
                    <a:p>
                      <a:pPr algn="just">
                        <a:lnSpc>
                          <a:spcPct val="107000"/>
                        </a:lnSpc>
                        <a:spcAft>
                          <a:spcPts val="800"/>
                        </a:spcAft>
                      </a:pPr>
                      <a:r>
                        <a:rPr lang="es-ES" sz="800" kern="1200" dirty="0">
                          <a:solidFill>
                            <a:schemeClr val="dk1"/>
                          </a:solidFill>
                          <a:effectLst/>
                          <a:latin typeface="Swis721 BT" panose="020B0504020202020204" pitchFamily="34" charset="0"/>
                          <a:ea typeface="+mn-ea"/>
                          <a:cs typeface="+mn-cs"/>
                        </a:rPr>
                        <a:t>La Carrera ha llevado a cabo una difusión permanente de los avances, modificaciones y requerimientos emanados de la política pública de manera periódica y diversa.</a:t>
                      </a:r>
                      <a:r>
                        <a:rPr lang="es-ES" sz="800" kern="1200" baseline="0" dirty="0">
                          <a:solidFill>
                            <a:schemeClr val="dk1"/>
                          </a:solidFill>
                          <a:effectLst/>
                          <a:latin typeface="Swis721 BT" panose="020B0504020202020204" pitchFamily="34" charset="0"/>
                          <a:ea typeface="+mn-ea"/>
                          <a:cs typeface="+mn-cs"/>
                        </a:rPr>
                        <a:t> </a:t>
                      </a:r>
                      <a:r>
                        <a:rPr lang="es-ES" sz="800" kern="1200" dirty="0">
                          <a:solidFill>
                            <a:schemeClr val="dk1"/>
                          </a:solidFill>
                          <a:effectLst/>
                          <a:latin typeface="Swis721 BT" panose="020B0504020202020204" pitchFamily="34" charset="0"/>
                          <a:ea typeface="+mn-ea"/>
                          <a:cs typeface="+mn-cs"/>
                        </a:rPr>
                        <a:t>El año</a:t>
                      </a:r>
                      <a:r>
                        <a:rPr lang="es-ES" sz="800" kern="1200" baseline="0" dirty="0">
                          <a:solidFill>
                            <a:schemeClr val="dk1"/>
                          </a:solidFill>
                          <a:effectLst/>
                          <a:latin typeface="Swis721 BT" panose="020B0504020202020204" pitchFamily="34" charset="0"/>
                          <a:ea typeface="+mn-ea"/>
                          <a:cs typeface="+mn-cs"/>
                        </a:rPr>
                        <a:t> </a:t>
                      </a:r>
                      <a:r>
                        <a:rPr lang="es-ES" sz="800" kern="1200" dirty="0">
                          <a:solidFill>
                            <a:schemeClr val="dk1"/>
                          </a:solidFill>
                          <a:effectLst/>
                          <a:latin typeface="Swis721 BT" panose="020B0504020202020204" pitchFamily="34" charset="0"/>
                          <a:ea typeface="+mn-ea"/>
                          <a:cs typeface="+mn-cs"/>
                        </a:rPr>
                        <a:t>2019 se determinó que cada año académico se realizará un taller con la finalidad de revisar los Planes y Programas Ministeriales del </a:t>
                      </a:r>
                      <a:r>
                        <a:rPr lang="es-ES" sz="800" kern="1200" dirty="0" err="1">
                          <a:solidFill>
                            <a:schemeClr val="dk1"/>
                          </a:solidFill>
                          <a:effectLst/>
                          <a:latin typeface="Swis721 BT" panose="020B0504020202020204" pitchFamily="34" charset="0"/>
                          <a:ea typeface="+mn-ea"/>
                          <a:cs typeface="+mn-cs"/>
                        </a:rPr>
                        <a:t>Curriculum</a:t>
                      </a:r>
                      <a:r>
                        <a:rPr lang="es-ES" sz="800" kern="1200" dirty="0">
                          <a:solidFill>
                            <a:schemeClr val="dk1"/>
                          </a:solidFill>
                          <a:effectLst/>
                          <a:latin typeface="Swis721 BT" panose="020B0504020202020204" pitchFamily="34" charset="0"/>
                          <a:ea typeface="+mn-ea"/>
                          <a:cs typeface="+mn-cs"/>
                        </a:rPr>
                        <a:t> de Música. El presente año se realizó el taller “Actualización de bases curriculares” para los cursos de 7º básico a 4º medio</a:t>
                      </a:r>
                    </a:p>
                    <a:p>
                      <a:pPr marL="0" marR="0" lvl="0" indent="0" algn="just" defTabSz="685800" rtl="0" eaLnBrk="1" fontAlgn="auto" latinLnBrk="0" hangingPunct="1">
                        <a:lnSpc>
                          <a:spcPct val="107000"/>
                        </a:lnSpc>
                        <a:spcBef>
                          <a:spcPts val="0"/>
                        </a:spcBef>
                        <a:spcAft>
                          <a:spcPts val="800"/>
                        </a:spcAft>
                        <a:buClrTx/>
                        <a:buSzTx/>
                        <a:buFontTx/>
                        <a:buNone/>
                        <a:tabLst/>
                        <a:defRPr/>
                      </a:pPr>
                      <a:r>
                        <a:rPr lang="es-ES" sz="800" kern="1200" dirty="0">
                          <a:solidFill>
                            <a:schemeClr val="dk1"/>
                          </a:solidFill>
                          <a:effectLst/>
                          <a:latin typeface="Swis721 BT" panose="020B0504020202020204" pitchFamily="34" charset="0"/>
                          <a:ea typeface="+mn-ea"/>
                          <a:cs typeface="+mn-cs"/>
                        </a:rPr>
                        <a:t>Respecto a la socialización de las modificaciones o nuevos requerimientos relacionados con la Carrera, cada inicio de año académico se realizan las Jornadas de Inducción, donde los estudiantes de 1er año, son citados para una serie de actividades y charlas informativas donde se dan a conocer los servicios centrales de la Universidad, como Dirección de Asuntos Estudiantiles, Servicio de Bibliotecas y Atención Preferencial Primeros Años. Durante el mes de julio de 2020 se realizan las reuniones con los estudiantes que realizarán su proceso de práctica durante el segundo semestre.</a:t>
                      </a:r>
                    </a:p>
                    <a:p>
                      <a:pPr marL="0" marR="0" lvl="0" indent="0" algn="just" defTabSz="685800" rtl="0" eaLnBrk="1" fontAlgn="auto" latinLnBrk="0" hangingPunct="1">
                        <a:lnSpc>
                          <a:spcPct val="107000"/>
                        </a:lnSpc>
                        <a:spcBef>
                          <a:spcPts val="0"/>
                        </a:spcBef>
                        <a:spcAft>
                          <a:spcPts val="800"/>
                        </a:spcAft>
                        <a:buClrTx/>
                        <a:buSzTx/>
                        <a:buFontTx/>
                        <a:buNone/>
                        <a:tabLst/>
                        <a:defRPr/>
                      </a:pPr>
                      <a:r>
                        <a:rPr lang="es-ES" sz="800" kern="1200" dirty="0">
                          <a:solidFill>
                            <a:schemeClr val="dk1"/>
                          </a:solidFill>
                          <a:effectLst/>
                          <a:latin typeface="Swis721 BT" panose="020B0504020202020204" pitchFamily="34" charset="0"/>
                          <a:ea typeface="+mn-ea"/>
                          <a:cs typeface="+mn-cs"/>
                        </a:rPr>
                        <a:t>Desde la Institución, se realizan las Evaluaciones Diagnósticas sobre habilidades matemáticas, comprensión lectora y manejo de idiomas, links que son enviados a través del correo electrónico y cuya aplicación es reforzada desde la Dirección y en la asignatura de Autorregulación.</a:t>
                      </a:r>
                    </a:p>
                  </a:txBody>
                  <a:tcPr marL="68580" marR="68580" marT="9525"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9052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97EDE0-9279-2D49-A940-1A6C51ED5EA2}"/>
              </a:ext>
            </a:extLst>
          </p:cNvPr>
          <p:cNvSpPr txBox="1"/>
          <p:nvPr/>
        </p:nvSpPr>
        <p:spPr>
          <a:xfrm>
            <a:off x="3006466" y="104553"/>
            <a:ext cx="7069016" cy="492443"/>
          </a:xfrm>
          <a:prstGeom prst="rect">
            <a:avLst/>
          </a:prstGeom>
          <a:noFill/>
        </p:spPr>
        <p:txBody>
          <a:bodyPr wrap="square" lIns="0" tIns="0" rIns="0" bIns="0" rtlCol="0">
            <a:spAutoFit/>
          </a:bodyPr>
          <a:lstStyle/>
          <a:p>
            <a:r>
              <a:rPr lang="es-CL" sz="1600" dirty="0">
                <a:solidFill>
                  <a:prstClr val="white"/>
                </a:solidFill>
                <a:latin typeface="Swis721 Cn BT" panose="020B0506020202030204" pitchFamily="34" charset="0"/>
              </a:rPr>
              <a:t>El Proceso de Autoevaluación</a:t>
            </a:r>
          </a:p>
          <a:p>
            <a:endParaRPr lang="es-CL" sz="1600" dirty="0">
              <a:solidFill>
                <a:srgbClr val="0F3F8B"/>
              </a:solidFill>
              <a:latin typeface="Swis721 Cn BT" panose="020B0506020202030204" pitchFamily="34" charset="0"/>
            </a:endParaRPr>
          </a:p>
        </p:txBody>
      </p:sp>
      <p:sp>
        <p:nvSpPr>
          <p:cNvPr id="5" name="Rectángulo 4"/>
          <p:cNvSpPr/>
          <p:nvPr/>
        </p:nvSpPr>
        <p:spPr>
          <a:xfrm>
            <a:off x="2833008" y="3377935"/>
            <a:ext cx="4163786" cy="685188"/>
          </a:xfrm>
          <a:prstGeom prst="rect">
            <a:avLst/>
          </a:prstGeom>
        </p:spPr>
        <p:txBody>
          <a:bodyPr wrap="square">
            <a:spAutoFit/>
          </a:bodyPr>
          <a:lstStyle/>
          <a:p>
            <a:pPr>
              <a:lnSpc>
                <a:spcPct val="107000"/>
              </a:lnSpc>
              <a:spcAft>
                <a:spcPts val="800"/>
              </a:spcAft>
            </a:pPr>
            <a:r>
              <a:rPr lang="es-ES" sz="1200" dirty="0">
                <a:solidFill>
                  <a:prstClr val="white"/>
                </a:solidFill>
              </a:rPr>
              <a:t>El actual Plan de estudios es fruto de un importante trabajo  de reflexión del claustro sobre el plan de estudios, lo cual posibilitó poder actualizar el perfil de egreso y la malla curricular</a:t>
            </a:r>
          </a:p>
        </p:txBody>
      </p:sp>
      <p:sp>
        <p:nvSpPr>
          <p:cNvPr id="8" name="CuadroTexto 7">
            <a:extLst>
              <a:ext uri="{FF2B5EF4-FFF2-40B4-BE49-F238E27FC236}">
                <a16:creationId xmlns:a16="http://schemas.microsoft.com/office/drawing/2014/main" id="{6A97EDE0-9279-2D49-A940-1A6C51ED5EA2}"/>
              </a:ext>
            </a:extLst>
          </p:cNvPr>
          <p:cNvSpPr txBox="1"/>
          <p:nvPr/>
        </p:nvSpPr>
        <p:spPr>
          <a:xfrm>
            <a:off x="366712" y="634996"/>
            <a:ext cx="7069016" cy="492443"/>
          </a:xfrm>
          <a:prstGeom prst="rect">
            <a:avLst/>
          </a:prstGeom>
          <a:noFill/>
        </p:spPr>
        <p:txBody>
          <a:bodyPr wrap="square" lIns="0" tIns="0" rIns="0" bIns="0" rtlCol="0">
            <a:spAutoFit/>
          </a:bodyPr>
          <a:lstStyle/>
          <a:p>
            <a:r>
              <a:rPr lang="es-CL" sz="1600" dirty="0">
                <a:solidFill>
                  <a:prstClr val="black"/>
                </a:solidFill>
                <a:latin typeface="Swis721 Cn BT" panose="020B0506020202030204" pitchFamily="34" charset="0"/>
              </a:rPr>
              <a:t>Dimensiones de Análisis</a:t>
            </a:r>
          </a:p>
          <a:p>
            <a:endParaRPr lang="es-CL" sz="1600" dirty="0">
              <a:solidFill>
                <a:srgbClr val="0F3F8B"/>
              </a:solidFill>
              <a:latin typeface="Swis721 Cn BT" panose="020B0506020202030204" pitchFamily="34" charset="0"/>
            </a:endParaRPr>
          </a:p>
        </p:txBody>
      </p:sp>
      <p:graphicFrame>
        <p:nvGraphicFramePr>
          <p:cNvPr id="12" name="Diagrama 11">
            <a:extLst>
              <a:ext uri="{FF2B5EF4-FFF2-40B4-BE49-F238E27FC236}">
                <a16:creationId xmlns:a16="http://schemas.microsoft.com/office/drawing/2014/main" id="{FF65E3A3-5055-49F3-B19F-81C9ADEDF975}"/>
              </a:ext>
            </a:extLst>
          </p:cNvPr>
          <p:cNvGraphicFramePr/>
          <p:nvPr>
            <p:extLst>
              <p:ext uri="{D42A27DB-BD31-4B8C-83A1-F6EECF244321}">
                <p14:modId xmlns:p14="http://schemas.microsoft.com/office/powerpoint/2010/main" val="39051618"/>
              </p:ext>
            </p:extLst>
          </p:nvPr>
        </p:nvGraphicFramePr>
        <p:xfrm>
          <a:off x="1339728" y="963386"/>
          <a:ext cx="6096000" cy="325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2751364" y="3388471"/>
            <a:ext cx="4245430" cy="830997"/>
          </a:xfrm>
          <a:prstGeom prst="rect">
            <a:avLst/>
          </a:prstGeom>
          <a:noFill/>
        </p:spPr>
        <p:txBody>
          <a:bodyPr wrap="square" rtlCol="0">
            <a:spAutoFit/>
          </a:bodyPr>
          <a:lstStyle/>
          <a:p>
            <a:pPr algn="ctr"/>
            <a:r>
              <a:rPr lang="es-ES" sz="1200" b="1" dirty="0">
                <a:solidFill>
                  <a:schemeClr val="bg1"/>
                </a:solidFill>
                <a:latin typeface="Swis721 Cn BT" panose="020B0506020202030204" pitchFamily="34" charset="0"/>
              </a:rPr>
              <a:t>Dimensión 3: Resultados y Capacidad de Autorregulación</a:t>
            </a:r>
          </a:p>
          <a:p>
            <a:pPr algn="ctr"/>
            <a:endParaRPr lang="es-ES" sz="1200" b="1" dirty="0">
              <a:solidFill>
                <a:schemeClr val="bg1"/>
              </a:solidFill>
              <a:latin typeface="Swis721 Cn BT" panose="020B0506020202030204" pitchFamily="34" charset="0"/>
            </a:endParaRPr>
          </a:p>
          <a:p>
            <a:pPr algn="ctr"/>
            <a:r>
              <a:rPr lang="es-ES" sz="1200" dirty="0">
                <a:solidFill>
                  <a:schemeClr val="bg1"/>
                </a:solidFill>
                <a:latin typeface="Swis721 Cn BT" panose="020B0506020202030204" pitchFamily="34" charset="0"/>
              </a:rPr>
              <a:t>Criterios: Efectividad y Resultados del Proceso Formativo, Autorregulación y Mejoramiento Continuo </a:t>
            </a:r>
          </a:p>
        </p:txBody>
      </p:sp>
    </p:spTree>
    <p:extLst>
      <p:ext uri="{BB962C8B-B14F-4D97-AF65-F5344CB8AC3E}">
        <p14:creationId xmlns:p14="http://schemas.microsoft.com/office/powerpoint/2010/main" val="1035472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97EDE0-9279-2D49-A940-1A6C51ED5EA2}"/>
              </a:ext>
            </a:extLst>
          </p:cNvPr>
          <p:cNvSpPr txBox="1"/>
          <p:nvPr/>
        </p:nvSpPr>
        <p:spPr>
          <a:xfrm>
            <a:off x="3006466" y="104553"/>
            <a:ext cx="7069016" cy="492443"/>
          </a:xfrm>
          <a:prstGeom prst="rect">
            <a:avLst/>
          </a:prstGeom>
          <a:noFill/>
        </p:spPr>
        <p:txBody>
          <a:bodyPr wrap="square" lIns="0" tIns="0" rIns="0" bIns="0" rtlCol="0">
            <a:spAutoFit/>
          </a:bodyPr>
          <a:lstStyle/>
          <a:p>
            <a:r>
              <a:rPr lang="es-CL" sz="1600" dirty="0">
                <a:solidFill>
                  <a:prstClr val="white"/>
                </a:solidFill>
                <a:latin typeface="Swis721 Cn BT" panose="020B0506020202030204" pitchFamily="34" charset="0"/>
              </a:rPr>
              <a:t>Resultados del Proceso de Autoevaluación</a:t>
            </a:r>
          </a:p>
          <a:p>
            <a:endParaRPr lang="es-CL" sz="1600" dirty="0">
              <a:solidFill>
                <a:srgbClr val="0F3F8B"/>
              </a:solidFill>
              <a:latin typeface="Swis721 Cn BT" panose="020B0506020202030204" pitchFamily="34" charset="0"/>
            </a:endParaRPr>
          </a:p>
        </p:txBody>
      </p:sp>
      <p:sp>
        <p:nvSpPr>
          <p:cNvPr id="5" name="Rectángulo 4"/>
          <p:cNvSpPr/>
          <p:nvPr/>
        </p:nvSpPr>
        <p:spPr>
          <a:xfrm>
            <a:off x="2833008" y="3377935"/>
            <a:ext cx="4163786" cy="685188"/>
          </a:xfrm>
          <a:prstGeom prst="rect">
            <a:avLst/>
          </a:prstGeom>
        </p:spPr>
        <p:txBody>
          <a:bodyPr wrap="square">
            <a:spAutoFit/>
          </a:bodyPr>
          <a:lstStyle/>
          <a:p>
            <a:pPr>
              <a:lnSpc>
                <a:spcPct val="107000"/>
              </a:lnSpc>
              <a:spcAft>
                <a:spcPts val="800"/>
              </a:spcAft>
            </a:pPr>
            <a:r>
              <a:rPr lang="es-ES" sz="1200" dirty="0">
                <a:solidFill>
                  <a:prstClr val="white"/>
                </a:solidFill>
              </a:rPr>
              <a:t>El actual Plan de estudios es fruto de un importante trabajo  de reflexión del claustro sobre el plan de estudios, lo cual posibilitó poder actualizar el perfil de egreso y la malla curricular</a:t>
            </a:r>
          </a:p>
        </p:txBody>
      </p:sp>
      <p:sp>
        <p:nvSpPr>
          <p:cNvPr id="10" name="CuadroTexto 9">
            <a:extLst>
              <a:ext uri="{FF2B5EF4-FFF2-40B4-BE49-F238E27FC236}">
                <a16:creationId xmlns:a16="http://schemas.microsoft.com/office/drawing/2014/main" id="{6A97EDE0-9279-2D49-A940-1A6C51ED5EA2}"/>
              </a:ext>
            </a:extLst>
          </p:cNvPr>
          <p:cNvSpPr txBox="1"/>
          <p:nvPr/>
        </p:nvSpPr>
        <p:spPr>
          <a:xfrm>
            <a:off x="366712" y="634996"/>
            <a:ext cx="7069016" cy="492443"/>
          </a:xfrm>
          <a:prstGeom prst="rect">
            <a:avLst/>
          </a:prstGeom>
          <a:noFill/>
        </p:spPr>
        <p:txBody>
          <a:bodyPr wrap="square" lIns="0" tIns="0" rIns="0" bIns="0" rtlCol="0">
            <a:spAutoFit/>
          </a:bodyPr>
          <a:lstStyle/>
          <a:p>
            <a:r>
              <a:rPr lang="es-CL" sz="1600" dirty="0">
                <a:solidFill>
                  <a:prstClr val="black"/>
                </a:solidFill>
                <a:latin typeface="Swis721 Cn BT" panose="020B0506020202030204" pitchFamily="34" charset="0"/>
              </a:rPr>
              <a:t>Fortalezas de la Dimensión 1</a:t>
            </a:r>
          </a:p>
          <a:p>
            <a:endParaRPr lang="es-CL" sz="1600" dirty="0">
              <a:solidFill>
                <a:srgbClr val="0F3F8B"/>
              </a:solidFill>
              <a:latin typeface="Swis721 Cn BT" panose="020B0506020202030204" pitchFamily="34" charset="0"/>
            </a:endParaRPr>
          </a:p>
        </p:txBody>
      </p:sp>
      <p:graphicFrame>
        <p:nvGraphicFramePr>
          <p:cNvPr id="6" name="Diagrama 5"/>
          <p:cNvGraphicFramePr/>
          <p:nvPr>
            <p:extLst>
              <p:ext uri="{D42A27DB-BD31-4B8C-83A1-F6EECF244321}">
                <p14:modId xmlns:p14="http://schemas.microsoft.com/office/powerpoint/2010/main" val="2242486361"/>
              </p:ext>
            </p:extLst>
          </p:nvPr>
        </p:nvGraphicFramePr>
        <p:xfrm>
          <a:off x="846363" y="889906"/>
          <a:ext cx="8003723" cy="4016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p:cNvSpPr txBox="1"/>
          <p:nvPr/>
        </p:nvSpPr>
        <p:spPr>
          <a:xfrm>
            <a:off x="2939142" y="1115350"/>
            <a:ext cx="1779815" cy="954107"/>
          </a:xfrm>
          <a:prstGeom prst="rect">
            <a:avLst/>
          </a:prstGeom>
          <a:noFill/>
        </p:spPr>
        <p:txBody>
          <a:bodyPr wrap="square" rtlCol="0">
            <a:spAutoFit/>
          </a:bodyPr>
          <a:lstStyle/>
          <a:p>
            <a:pPr algn="ctr"/>
            <a:r>
              <a:rPr lang="es-ES" sz="800" dirty="0">
                <a:solidFill>
                  <a:schemeClr val="bg1"/>
                </a:solidFill>
                <a:latin typeface="Swis721 BT" panose="020B0504020202020204" pitchFamily="34" charset="0"/>
              </a:rPr>
              <a:t>La reglamentación de la Carrera de Pedagogía en Música está actualizada y contiene las normativas necesarias para regular la actividad académica y evaluativa de los estudiantes y académicos.</a:t>
            </a:r>
          </a:p>
        </p:txBody>
      </p:sp>
      <p:sp>
        <p:nvSpPr>
          <p:cNvPr id="7" name="CuadroTexto 6"/>
          <p:cNvSpPr txBox="1"/>
          <p:nvPr/>
        </p:nvSpPr>
        <p:spPr>
          <a:xfrm>
            <a:off x="5061857" y="1156830"/>
            <a:ext cx="1657350" cy="784830"/>
          </a:xfrm>
          <a:prstGeom prst="rect">
            <a:avLst/>
          </a:prstGeom>
          <a:noFill/>
        </p:spPr>
        <p:txBody>
          <a:bodyPr wrap="square" rtlCol="0">
            <a:spAutoFit/>
          </a:bodyPr>
          <a:lstStyle/>
          <a:p>
            <a:pPr algn="ctr"/>
            <a:r>
              <a:rPr lang="es-ES" sz="900" dirty="0">
                <a:solidFill>
                  <a:schemeClr val="bg1"/>
                </a:solidFill>
                <a:latin typeface="Swis721 BT" panose="020B0504020202020204" pitchFamily="34" charset="0"/>
              </a:rPr>
              <a:t>El perfil de egreso de la Carrera es claro, pertinente, actualizado y validado interna y externamente.</a:t>
            </a:r>
          </a:p>
          <a:p>
            <a:endParaRPr lang="es-ES" sz="900" dirty="0">
              <a:latin typeface="Swis721 BT" panose="020B0504020202020204" pitchFamily="34" charset="0"/>
            </a:endParaRPr>
          </a:p>
        </p:txBody>
      </p:sp>
      <p:sp>
        <p:nvSpPr>
          <p:cNvPr id="8" name="CuadroTexto 7"/>
          <p:cNvSpPr txBox="1"/>
          <p:nvPr/>
        </p:nvSpPr>
        <p:spPr>
          <a:xfrm>
            <a:off x="7062107" y="1079089"/>
            <a:ext cx="1706336" cy="1061829"/>
          </a:xfrm>
          <a:prstGeom prst="rect">
            <a:avLst/>
          </a:prstGeom>
          <a:noFill/>
        </p:spPr>
        <p:txBody>
          <a:bodyPr wrap="square" rtlCol="0">
            <a:spAutoFit/>
          </a:bodyPr>
          <a:lstStyle/>
          <a:p>
            <a:pPr algn="ctr"/>
            <a:r>
              <a:rPr lang="es-ES" sz="900" dirty="0">
                <a:solidFill>
                  <a:schemeClr val="bg1"/>
                </a:solidFill>
                <a:latin typeface="Swis721 BT" panose="020B0504020202020204" pitchFamily="34" charset="0"/>
              </a:rPr>
              <a:t>La existencia de políticas y mecanismos institucionales y de la unidad, aseguran la calidad y consistencia entre el plan de estudios, los propósitos institucionales y el perfil de egreso.</a:t>
            </a:r>
          </a:p>
        </p:txBody>
      </p:sp>
      <p:sp>
        <p:nvSpPr>
          <p:cNvPr id="9" name="CuadroTexto 8"/>
          <p:cNvSpPr txBox="1"/>
          <p:nvPr/>
        </p:nvSpPr>
        <p:spPr>
          <a:xfrm>
            <a:off x="903175" y="2367406"/>
            <a:ext cx="1690008" cy="1200329"/>
          </a:xfrm>
          <a:prstGeom prst="rect">
            <a:avLst/>
          </a:prstGeom>
          <a:noFill/>
        </p:spPr>
        <p:txBody>
          <a:bodyPr wrap="square" rtlCol="0">
            <a:spAutoFit/>
          </a:bodyPr>
          <a:lstStyle/>
          <a:p>
            <a:pPr algn="ctr"/>
            <a:r>
              <a:rPr lang="es-ES" sz="900" dirty="0">
                <a:solidFill>
                  <a:schemeClr val="bg1"/>
                </a:solidFill>
                <a:latin typeface="Swis721 BT" panose="020B0504020202020204" pitchFamily="34" charset="0"/>
              </a:rPr>
              <a:t>La existencia de mecanismos de evaluación y el seguimiento del progreso de los estudiantes, permite evidenciar el cumplimiento del perfil de egreso de la Carrera.</a:t>
            </a:r>
          </a:p>
          <a:p>
            <a:pPr algn="ctr"/>
            <a:endParaRPr lang="es-ES" sz="900" dirty="0">
              <a:solidFill>
                <a:schemeClr val="bg1"/>
              </a:solidFill>
              <a:latin typeface="Swis721 BT" panose="020B0504020202020204" pitchFamily="34" charset="0"/>
            </a:endParaRPr>
          </a:p>
        </p:txBody>
      </p:sp>
      <p:sp>
        <p:nvSpPr>
          <p:cNvPr id="11" name="CuadroTexto 10"/>
          <p:cNvSpPr txBox="1"/>
          <p:nvPr/>
        </p:nvSpPr>
        <p:spPr>
          <a:xfrm>
            <a:off x="4963886" y="3616631"/>
            <a:ext cx="1820635" cy="1338828"/>
          </a:xfrm>
          <a:prstGeom prst="rect">
            <a:avLst/>
          </a:prstGeom>
          <a:noFill/>
        </p:spPr>
        <p:txBody>
          <a:bodyPr wrap="square" rtlCol="0">
            <a:spAutoFit/>
          </a:bodyPr>
          <a:lstStyle/>
          <a:p>
            <a:pPr algn="ctr"/>
            <a:r>
              <a:rPr lang="es-ES" sz="900" dirty="0">
                <a:solidFill>
                  <a:schemeClr val="bg1"/>
                </a:solidFill>
                <a:latin typeface="Swis721 BT" panose="020B0504020202020204" pitchFamily="34" charset="0"/>
              </a:rPr>
              <a:t>La Carrera cuenta con una coordinación de </a:t>
            </a:r>
            <a:r>
              <a:rPr lang="es-ES" sz="900" dirty="0" err="1">
                <a:solidFill>
                  <a:schemeClr val="bg1"/>
                </a:solidFill>
                <a:latin typeface="Swis721 BT" panose="020B0504020202020204" pitchFamily="34" charset="0"/>
              </a:rPr>
              <a:t>VcM</a:t>
            </a:r>
            <a:r>
              <a:rPr lang="es-ES" sz="900" dirty="0">
                <a:solidFill>
                  <a:schemeClr val="bg1"/>
                </a:solidFill>
                <a:latin typeface="Swis721 BT" panose="020B0504020202020204" pitchFamily="34" charset="0"/>
              </a:rPr>
              <a:t> encargada de planificar, gestionar y ejecutar las acciones propias de este ámbito, siguiendo los lineamientos de la Vicerrectoría de </a:t>
            </a:r>
            <a:r>
              <a:rPr lang="es-ES" sz="900" dirty="0" err="1">
                <a:solidFill>
                  <a:schemeClr val="bg1"/>
                </a:solidFill>
                <a:latin typeface="Swis721 BT" panose="020B0504020202020204" pitchFamily="34" charset="0"/>
              </a:rPr>
              <a:t>VcM</a:t>
            </a:r>
            <a:r>
              <a:rPr lang="es-ES" sz="900" dirty="0">
                <a:solidFill>
                  <a:schemeClr val="bg1"/>
                </a:solidFill>
                <a:latin typeface="Swis721 BT" panose="020B0504020202020204" pitchFamily="34" charset="0"/>
              </a:rPr>
              <a:t>.</a:t>
            </a:r>
          </a:p>
          <a:p>
            <a:pPr algn="ctr"/>
            <a:endParaRPr lang="es-ES" sz="900" dirty="0">
              <a:solidFill>
                <a:schemeClr val="bg1"/>
              </a:solidFill>
              <a:latin typeface="Swis721 BT" panose="020B0504020202020204" pitchFamily="34" charset="0"/>
            </a:endParaRPr>
          </a:p>
        </p:txBody>
      </p:sp>
    </p:spTree>
    <p:extLst>
      <p:ext uri="{BB962C8B-B14F-4D97-AF65-F5344CB8AC3E}">
        <p14:creationId xmlns:p14="http://schemas.microsoft.com/office/powerpoint/2010/main" val="311691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ángulo 4"/>
          <p:cNvSpPr/>
          <p:nvPr/>
        </p:nvSpPr>
        <p:spPr>
          <a:xfrm>
            <a:off x="2833008" y="3377935"/>
            <a:ext cx="4163786" cy="685188"/>
          </a:xfrm>
          <a:prstGeom prst="rect">
            <a:avLst/>
          </a:prstGeom>
        </p:spPr>
        <p:txBody>
          <a:bodyPr wrap="square">
            <a:spAutoFit/>
          </a:bodyPr>
          <a:lstStyle/>
          <a:p>
            <a:pPr>
              <a:lnSpc>
                <a:spcPct val="107000"/>
              </a:lnSpc>
              <a:spcAft>
                <a:spcPts val="800"/>
              </a:spcAft>
            </a:pPr>
            <a:r>
              <a:rPr lang="es-ES" sz="1200" dirty="0">
                <a:solidFill>
                  <a:prstClr val="white"/>
                </a:solidFill>
              </a:rPr>
              <a:t>El actual Plan de estudios es fruto de un importante trabajo  de reflexión del claustro sobre el plan de estudios, lo cual posibilitó poder actualizar el perfil de egreso y la malla curricular</a:t>
            </a:r>
          </a:p>
        </p:txBody>
      </p:sp>
      <p:sp>
        <p:nvSpPr>
          <p:cNvPr id="10" name="CuadroTexto 9">
            <a:extLst>
              <a:ext uri="{FF2B5EF4-FFF2-40B4-BE49-F238E27FC236}">
                <a16:creationId xmlns:a16="http://schemas.microsoft.com/office/drawing/2014/main" id="{6A97EDE0-9279-2D49-A940-1A6C51ED5EA2}"/>
              </a:ext>
            </a:extLst>
          </p:cNvPr>
          <p:cNvSpPr txBox="1"/>
          <p:nvPr/>
        </p:nvSpPr>
        <p:spPr>
          <a:xfrm>
            <a:off x="366712" y="142553"/>
            <a:ext cx="7069016" cy="492443"/>
          </a:xfrm>
          <a:prstGeom prst="rect">
            <a:avLst/>
          </a:prstGeom>
          <a:noFill/>
        </p:spPr>
        <p:txBody>
          <a:bodyPr wrap="square" lIns="0" tIns="0" rIns="0" bIns="0" rtlCol="0">
            <a:spAutoFit/>
          </a:bodyPr>
          <a:lstStyle/>
          <a:p>
            <a:r>
              <a:rPr lang="es-CL" sz="1600" dirty="0">
                <a:solidFill>
                  <a:schemeClr val="bg1"/>
                </a:solidFill>
                <a:latin typeface="Swis721 Cn BT" panose="020B0506020202030204" pitchFamily="34" charset="0"/>
              </a:rPr>
              <a:t>Oportunidades de Mejora / Plan de Mejora de la Dimensión 1</a:t>
            </a:r>
          </a:p>
          <a:p>
            <a:endParaRPr lang="es-CL" sz="1600" dirty="0">
              <a:solidFill>
                <a:schemeClr val="bg1"/>
              </a:solidFill>
              <a:latin typeface="Swis721 Cn BT" panose="020B0506020202030204" pitchFamily="34" charset="0"/>
            </a:endParaRPr>
          </a:p>
        </p:txBody>
      </p:sp>
      <p:graphicFrame>
        <p:nvGraphicFramePr>
          <p:cNvPr id="7" name="Diagrama 6"/>
          <p:cNvGraphicFramePr/>
          <p:nvPr>
            <p:extLst>
              <p:ext uri="{D42A27DB-BD31-4B8C-83A1-F6EECF244321}">
                <p14:modId xmlns:p14="http://schemas.microsoft.com/office/powerpoint/2010/main" val="1651771976"/>
              </p:ext>
            </p:extLst>
          </p:nvPr>
        </p:nvGraphicFramePr>
        <p:xfrm>
          <a:off x="444379" y="809469"/>
          <a:ext cx="8462857" cy="3866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9803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97EDE0-9279-2D49-A940-1A6C51ED5EA2}"/>
              </a:ext>
            </a:extLst>
          </p:cNvPr>
          <p:cNvSpPr txBox="1"/>
          <p:nvPr/>
        </p:nvSpPr>
        <p:spPr>
          <a:xfrm>
            <a:off x="3006466" y="104553"/>
            <a:ext cx="7069016" cy="492443"/>
          </a:xfrm>
          <a:prstGeom prst="rect">
            <a:avLst/>
          </a:prstGeom>
          <a:noFill/>
        </p:spPr>
        <p:txBody>
          <a:bodyPr wrap="square" lIns="0" tIns="0" rIns="0" bIns="0" rtlCol="0">
            <a:spAutoFit/>
          </a:bodyPr>
          <a:lstStyle/>
          <a:p>
            <a:r>
              <a:rPr lang="es-CL" sz="1600" dirty="0">
                <a:solidFill>
                  <a:prstClr val="white"/>
                </a:solidFill>
                <a:latin typeface="Swis721 Cn BT" panose="020B0506020202030204" pitchFamily="34" charset="0"/>
              </a:rPr>
              <a:t>Resultados del Proceso de Autoevaluación</a:t>
            </a:r>
          </a:p>
          <a:p>
            <a:endParaRPr lang="es-CL" sz="1600" dirty="0">
              <a:solidFill>
                <a:srgbClr val="0F3F8B"/>
              </a:solidFill>
              <a:latin typeface="Swis721 Cn BT" panose="020B0506020202030204" pitchFamily="34" charset="0"/>
            </a:endParaRPr>
          </a:p>
        </p:txBody>
      </p:sp>
      <p:sp>
        <p:nvSpPr>
          <p:cNvPr id="5" name="Rectángulo 4"/>
          <p:cNvSpPr/>
          <p:nvPr/>
        </p:nvSpPr>
        <p:spPr>
          <a:xfrm>
            <a:off x="2833008" y="3377935"/>
            <a:ext cx="4163786" cy="685188"/>
          </a:xfrm>
          <a:prstGeom prst="rect">
            <a:avLst/>
          </a:prstGeom>
        </p:spPr>
        <p:txBody>
          <a:bodyPr wrap="square">
            <a:spAutoFit/>
          </a:bodyPr>
          <a:lstStyle/>
          <a:p>
            <a:pPr>
              <a:lnSpc>
                <a:spcPct val="107000"/>
              </a:lnSpc>
              <a:spcAft>
                <a:spcPts val="800"/>
              </a:spcAft>
            </a:pPr>
            <a:r>
              <a:rPr lang="es-ES" sz="1200" dirty="0">
                <a:solidFill>
                  <a:prstClr val="white"/>
                </a:solidFill>
              </a:rPr>
              <a:t>El actual Plan de estudios es fruto de un importante trabajo  de reflexión del claustro sobre el plan de estudios, lo cual posibilitó poder actualizar el perfil de egreso y la malla curricular</a:t>
            </a:r>
          </a:p>
        </p:txBody>
      </p:sp>
      <p:sp>
        <p:nvSpPr>
          <p:cNvPr id="10" name="CuadroTexto 9">
            <a:extLst>
              <a:ext uri="{FF2B5EF4-FFF2-40B4-BE49-F238E27FC236}">
                <a16:creationId xmlns:a16="http://schemas.microsoft.com/office/drawing/2014/main" id="{6A97EDE0-9279-2D49-A940-1A6C51ED5EA2}"/>
              </a:ext>
            </a:extLst>
          </p:cNvPr>
          <p:cNvSpPr txBox="1"/>
          <p:nvPr/>
        </p:nvSpPr>
        <p:spPr>
          <a:xfrm>
            <a:off x="366712" y="634996"/>
            <a:ext cx="7069016" cy="492443"/>
          </a:xfrm>
          <a:prstGeom prst="rect">
            <a:avLst/>
          </a:prstGeom>
          <a:noFill/>
        </p:spPr>
        <p:txBody>
          <a:bodyPr wrap="square" lIns="0" tIns="0" rIns="0" bIns="0" rtlCol="0">
            <a:spAutoFit/>
          </a:bodyPr>
          <a:lstStyle/>
          <a:p>
            <a:r>
              <a:rPr lang="es-CL" sz="1600" dirty="0">
                <a:solidFill>
                  <a:prstClr val="black"/>
                </a:solidFill>
                <a:latin typeface="Swis721 Cn BT" panose="020B0506020202030204" pitchFamily="34" charset="0"/>
              </a:rPr>
              <a:t>Fortalezas de la Dimensión 2</a:t>
            </a:r>
          </a:p>
          <a:p>
            <a:endParaRPr lang="es-CL" sz="1600" dirty="0">
              <a:solidFill>
                <a:srgbClr val="0F3F8B"/>
              </a:solidFill>
              <a:latin typeface="Swis721 Cn BT" panose="020B0506020202030204" pitchFamily="34" charset="0"/>
            </a:endParaRPr>
          </a:p>
        </p:txBody>
      </p:sp>
      <p:graphicFrame>
        <p:nvGraphicFramePr>
          <p:cNvPr id="6" name="Diagrama 5"/>
          <p:cNvGraphicFramePr/>
          <p:nvPr>
            <p:extLst>
              <p:ext uri="{D42A27DB-BD31-4B8C-83A1-F6EECF244321}">
                <p14:modId xmlns:p14="http://schemas.microsoft.com/office/powerpoint/2010/main" val="2291239439"/>
              </p:ext>
            </p:extLst>
          </p:nvPr>
        </p:nvGraphicFramePr>
        <p:xfrm>
          <a:off x="846363" y="889906"/>
          <a:ext cx="8003723" cy="4016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4019549" y="1008368"/>
            <a:ext cx="1657350" cy="923330"/>
          </a:xfrm>
          <a:prstGeom prst="rect">
            <a:avLst/>
          </a:prstGeom>
          <a:noFill/>
        </p:spPr>
        <p:txBody>
          <a:bodyPr wrap="square" rtlCol="0">
            <a:spAutoFit/>
          </a:bodyPr>
          <a:lstStyle/>
          <a:p>
            <a:pPr algn="ctr"/>
            <a:r>
              <a:rPr lang="es-ES" sz="900" dirty="0">
                <a:solidFill>
                  <a:schemeClr val="bg1"/>
                </a:solidFill>
                <a:latin typeface="Swis721 BT" panose="020B0504020202020204" pitchFamily="34" charset="0"/>
              </a:rPr>
              <a:t>La Unidad cuenta con un cuerpo directivo, académico y administrativo que cubre las funciones que garantizan el buen funcionamiento de la unidad.</a:t>
            </a:r>
          </a:p>
        </p:txBody>
      </p:sp>
      <p:sp>
        <p:nvSpPr>
          <p:cNvPr id="8" name="CuadroTexto 7"/>
          <p:cNvSpPr txBox="1"/>
          <p:nvPr/>
        </p:nvSpPr>
        <p:spPr>
          <a:xfrm>
            <a:off x="6209043" y="998654"/>
            <a:ext cx="1706336" cy="1061829"/>
          </a:xfrm>
          <a:prstGeom prst="rect">
            <a:avLst/>
          </a:prstGeom>
          <a:noFill/>
        </p:spPr>
        <p:txBody>
          <a:bodyPr wrap="square" rtlCol="0">
            <a:spAutoFit/>
          </a:bodyPr>
          <a:lstStyle/>
          <a:p>
            <a:pPr algn="ctr"/>
            <a:r>
              <a:rPr lang="es-ES" sz="900" dirty="0">
                <a:solidFill>
                  <a:schemeClr val="bg1"/>
                </a:solidFill>
                <a:latin typeface="Swis721 BT" panose="020B0504020202020204" pitchFamily="34" charset="0"/>
              </a:rPr>
              <a:t>La Carrera cuenta con un Claustro de académicos adecuado en número e idoneidad para cumplir cabalmente con todas las actividades.</a:t>
            </a:r>
          </a:p>
          <a:p>
            <a:pPr algn="ctr"/>
            <a:endParaRPr lang="es-ES" sz="900" dirty="0">
              <a:solidFill>
                <a:schemeClr val="bg1"/>
              </a:solidFill>
              <a:latin typeface="Swis721 BT" panose="020B0504020202020204" pitchFamily="34" charset="0"/>
            </a:endParaRPr>
          </a:p>
        </p:txBody>
      </p:sp>
      <p:sp>
        <p:nvSpPr>
          <p:cNvPr id="11" name="CuadroTexto 10"/>
          <p:cNvSpPr txBox="1"/>
          <p:nvPr/>
        </p:nvSpPr>
        <p:spPr>
          <a:xfrm>
            <a:off x="1682865" y="2376449"/>
            <a:ext cx="1901256" cy="1323439"/>
          </a:xfrm>
          <a:prstGeom prst="rect">
            <a:avLst/>
          </a:prstGeom>
          <a:noFill/>
        </p:spPr>
        <p:txBody>
          <a:bodyPr wrap="square" rtlCol="0">
            <a:spAutoFit/>
          </a:bodyPr>
          <a:lstStyle/>
          <a:p>
            <a:pPr algn="ctr"/>
            <a:r>
              <a:rPr lang="es-ES" sz="800" dirty="0">
                <a:solidFill>
                  <a:schemeClr val="bg1"/>
                </a:solidFill>
                <a:latin typeface="Swis721 BT" panose="020B0504020202020204" pitchFamily="34" charset="0"/>
              </a:rPr>
              <a:t>La Universidad dispone de mecanismos para la selección, contratación, evaluación, promoción y desvinculación académica contenidos en los reglamentos y disposiciones institucionales y de los órganos contralores, que regulan los aspectos laborales de los académicos.</a:t>
            </a:r>
          </a:p>
          <a:p>
            <a:pPr algn="ctr"/>
            <a:endParaRPr lang="es-ES" sz="800" dirty="0">
              <a:solidFill>
                <a:schemeClr val="bg1"/>
              </a:solidFill>
              <a:latin typeface="Swis721 BT" panose="020B0504020202020204" pitchFamily="34" charset="0"/>
            </a:endParaRPr>
          </a:p>
        </p:txBody>
      </p:sp>
      <p:sp>
        <p:nvSpPr>
          <p:cNvPr id="3" name="CuadroTexto 2"/>
          <p:cNvSpPr txBox="1"/>
          <p:nvPr/>
        </p:nvSpPr>
        <p:spPr>
          <a:xfrm>
            <a:off x="3943350" y="2318673"/>
            <a:ext cx="1812471" cy="1338828"/>
          </a:xfrm>
          <a:prstGeom prst="rect">
            <a:avLst/>
          </a:prstGeom>
          <a:noFill/>
        </p:spPr>
        <p:txBody>
          <a:bodyPr wrap="square" rtlCol="0">
            <a:spAutoFit/>
          </a:bodyPr>
          <a:lstStyle/>
          <a:p>
            <a:pPr algn="ctr"/>
            <a:r>
              <a:rPr lang="es-ES" sz="900" dirty="0">
                <a:solidFill>
                  <a:schemeClr val="bg1"/>
                </a:solidFill>
                <a:latin typeface="Swis721 BT" panose="020B0504020202020204" pitchFamily="34" charset="0"/>
              </a:rPr>
              <a:t>La Universidad otorga oportunidades para el perfeccionamiento académico de sus profesores, tanto dentro como fuera de la institución, facilitando la actualización de conocimientos disciplinar y pedagógicos en la unidad.</a:t>
            </a:r>
          </a:p>
          <a:p>
            <a:pPr algn="ctr"/>
            <a:endParaRPr lang="es-ES" sz="900" dirty="0">
              <a:solidFill>
                <a:schemeClr val="bg1"/>
              </a:solidFill>
              <a:latin typeface="Swis721 BT" panose="020B0504020202020204" pitchFamily="34" charset="0"/>
            </a:endParaRPr>
          </a:p>
        </p:txBody>
      </p:sp>
    </p:spTree>
    <p:extLst>
      <p:ext uri="{BB962C8B-B14F-4D97-AF65-F5344CB8AC3E}">
        <p14:creationId xmlns:p14="http://schemas.microsoft.com/office/powerpoint/2010/main" val="2508063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ángulo 4"/>
          <p:cNvSpPr/>
          <p:nvPr/>
        </p:nvSpPr>
        <p:spPr>
          <a:xfrm>
            <a:off x="2833008" y="3377935"/>
            <a:ext cx="4163786" cy="685188"/>
          </a:xfrm>
          <a:prstGeom prst="rect">
            <a:avLst/>
          </a:prstGeom>
        </p:spPr>
        <p:txBody>
          <a:bodyPr wrap="square">
            <a:spAutoFit/>
          </a:bodyPr>
          <a:lstStyle/>
          <a:p>
            <a:pPr>
              <a:lnSpc>
                <a:spcPct val="107000"/>
              </a:lnSpc>
              <a:spcAft>
                <a:spcPts val="800"/>
              </a:spcAft>
            </a:pPr>
            <a:r>
              <a:rPr lang="es-ES" sz="1200" dirty="0">
                <a:solidFill>
                  <a:prstClr val="white"/>
                </a:solidFill>
              </a:rPr>
              <a:t>El actual Plan de estudios es fruto de un importante trabajo  de reflexión del claustro sobre el plan de estudios, lo cual posibilitó poder actualizar el perfil de egreso y la malla curricular</a:t>
            </a:r>
          </a:p>
        </p:txBody>
      </p:sp>
      <p:sp>
        <p:nvSpPr>
          <p:cNvPr id="10" name="CuadroTexto 9">
            <a:extLst>
              <a:ext uri="{FF2B5EF4-FFF2-40B4-BE49-F238E27FC236}">
                <a16:creationId xmlns:a16="http://schemas.microsoft.com/office/drawing/2014/main" id="{6A97EDE0-9279-2D49-A940-1A6C51ED5EA2}"/>
              </a:ext>
            </a:extLst>
          </p:cNvPr>
          <p:cNvSpPr txBox="1"/>
          <p:nvPr/>
        </p:nvSpPr>
        <p:spPr>
          <a:xfrm>
            <a:off x="366712" y="142553"/>
            <a:ext cx="7069016" cy="492443"/>
          </a:xfrm>
          <a:prstGeom prst="rect">
            <a:avLst/>
          </a:prstGeom>
          <a:noFill/>
        </p:spPr>
        <p:txBody>
          <a:bodyPr wrap="square" lIns="0" tIns="0" rIns="0" bIns="0" rtlCol="0">
            <a:spAutoFit/>
          </a:bodyPr>
          <a:lstStyle/>
          <a:p>
            <a:r>
              <a:rPr lang="es-CL" sz="1600" dirty="0">
                <a:solidFill>
                  <a:prstClr val="white"/>
                </a:solidFill>
                <a:latin typeface="Swis721 Cn BT" panose="020B0506020202030204" pitchFamily="34" charset="0"/>
              </a:rPr>
              <a:t>Oportunidades de Mejora / Plan de Mejora de la Dimensión 2</a:t>
            </a:r>
          </a:p>
          <a:p>
            <a:endParaRPr lang="es-CL" sz="1600" dirty="0">
              <a:solidFill>
                <a:prstClr val="white"/>
              </a:solidFill>
              <a:latin typeface="Swis721 Cn BT" panose="020B0506020202030204" pitchFamily="34" charset="0"/>
            </a:endParaRPr>
          </a:p>
        </p:txBody>
      </p:sp>
      <p:graphicFrame>
        <p:nvGraphicFramePr>
          <p:cNvPr id="16" name="Diagrama 15"/>
          <p:cNvGraphicFramePr/>
          <p:nvPr>
            <p:extLst>
              <p:ext uri="{D42A27DB-BD31-4B8C-83A1-F6EECF244321}">
                <p14:modId xmlns:p14="http://schemas.microsoft.com/office/powerpoint/2010/main" val="1770762274"/>
              </p:ext>
            </p:extLst>
          </p:nvPr>
        </p:nvGraphicFramePr>
        <p:xfrm>
          <a:off x="468442" y="634996"/>
          <a:ext cx="8207115" cy="3652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8464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97EDE0-9279-2D49-A940-1A6C51ED5EA2}"/>
              </a:ext>
            </a:extLst>
          </p:cNvPr>
          <p:cNvSpPr txBox="1"/>
          <p:nvPr/>
        </p:nvSpPr>
        <p:spPr>
          <a:xfrm>
            <a:off x="3006466" y="104553"/>
            <a:ext cx="7069016" cy="492443"/>
          </a:xfrm>
          <a:prstGeom prst="rect">
            <a:avLst/>
          </a:prstGeom>
          <a:noFill/>
        </p:spPr>
        <p:txBody>
          <a:bodyPr wrap="square" lIns="0" tIns="0" rIns="0" bIns="0" rtlCol="0">
            <a:spAutoFit/>
          </a:bodyPr>
          <a:lstStyle/>
          <a:p>
            <a:r>
              <a:rPr lang="es-CL" sz="1600" dirty="0">
                <a:solidFill>
                  <a:prstClr val="white"/>
                </a:solidFill>
                <a:latin typeface="Swis721 Cn BT" panose="020B0506020202030204" pitchFamily="34" charset="0"/>
              </a:rPr>
              <a:t>Resultados del Proceso de Autoevaluación</a:t>
            </a:r>
          </a:p>
          <a:p>
            <a:endParaRPr lang="es-CL" sz="1600" dirty="0">
              <a:solidFill>
                <a:srgbClr val="0F3F8B"/>
              </a:solidFill>
              <a:latin typeface="Swis721 Cn BT" panose="020B0506020202030204" pitchFamily="34" charset="0"/>
            </a:endParaRPr>
          </a:p>
        </p:txBody>
      </p:sp>
      <p:sp>
        <p:nvSpPr>
          <p:cNvPr id="5" name="Rectángulo 4"/>
          <p:cNvSpPr/>
          <p:nvPr/>
        </p:nvSpPr>
        <p:spPr>
          <a:xfrm>
            <a:off x="2833008" y="3377935"/>
            <a:ext cx="4163786" cy="685188"/>
          </a:xfrm>
          <a:prstGeom prst="rect">
            <a:avLst/>
          </a:prstGeom>
        </p:spPr>
        <p:txBody>
          <a:bodyPr wrap="square">
            <a:spAutoFit/>
          </a:bodyPr>
          <a:lstStyle/>
          <a:p>
            <a:pPr>
              <a:lnSpc>
                <a:spcPct val="107000"/>
              </a:lnSpc>
              <a:spcAft>
                <a:spcPts val="800"/>
              </a:spcAft>
            </a:pPr>
            <a:r>
              <a:rPr lang="es-ES" sz="1200" dirty="0">
                <a:solidFill>
                  <a:prstClr val="white"/>
                </a:solidFill>
              </a:rPr>
              <a:t>El actual Plan de estudios es fruto de un importante trabajo  de reflexión del claustro sobre el plan de estudios, lo cual posibilitó poder actualizar el perfil de egreso y la malla curricular</a:t>
            </a:r>
          </a:p>
        </p:txBody>
      </p:sp>
      <p:sp>
        <p:nvSpPr>
          <p:cNvPr id="10" name="CuadroTexto 9">
            <a:extLst>
              <a:ext uri="{FF2B5EF4-FFF2-40B4-BE49-F238E27FC236}">
                <a16:creationId xmlns:a16="http://schemas.microsoft.com/office/drawing/2014/main" id="{6A97EDE0-9279-2D49-A940-1A6C51ED5EA2}"/>
              </a:ext>
            </a:extLst>
          </p:cNvPr>
          <p:cNvSpPr txBox="1"/>
          <p:nvPr/>
        </p:nvSpPr>
        <p:spPr>
          <a:xfrm>
            <a:off x="366712" y="634996"/>
            <a:ext cx="7069016" cy="492443"/>
          </a:xfrm>
          <a:prstGeom prst="rect">
            <a:avLst/>
          </a:prstGeom>
          <a:noFill/>
        </p:spPr>
        <p:txBody>
          <a:bodyPr wrap="square" lIns="0" tIns="0" rIns="0" bIns="0" rtlCol="0">
            <a:spAutoFit/>
          </a:bodyPr>
          <a:lstStyle/>
          <a:p>
            <a:r>
              <a:rPr lang="es-CL" sz="1600" dirty="0">
                <a:solidFill>
                  <a:prstClr val="black"/>
                </a:solidFill>
                <a:latin typeface="Swis721 Cn BT" panose="020B0506020202030204" pitchFamily="34" charset="0"/>
              </a:rPr>
              <a:t>Fortalezas de la Dimensión 3</a:t>
            </a:r>
          </a:p>
          <a:p>
            <a:endParaRPr lang="es-CL" sz="1600" dirty="0">
              <a:solidFill>
                <a:srgbClr val="0F3F8B"/>
              </a:solidFill>
              <a:latin typeface="Swis721 Cn BT" panose="020B0506020202030204" pitchFamily="34" charset="0"/>
            </a:endParaRPr>
          </a:p>
        </p:txBody>
      </p:sp>
      <p:graphicFrame>
        <p:nvGraphicFramePr>
          <p:cNvPr id="6" name="Diagrama 5"/>
          <p:cNvGraphicFramePr/>
          <p:nvPr>
            <p:extLst>
              <p:ext uri="{D42A27DB-BD31-4B8C-83A1-F6EECF244321}">
                <p14:modId xmlns:p14="http://schemas.microsoft.com/office/powerpoint/2010/main" val="2968005096"/>
              </p:ext>
            </p:extLst>
          </p:nvPr>
        </p:nvGraphicFramePr>
        <p:xfrm>
          <a:off x="846363" y="889906"/>
          <a:ext cx="8003723" cy="4016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3788230" y="1420349"/>
            <a:ext cx="2090056" cy="1323439"/>
          </a:xfrm>
          <a:prstGeom prst="rect">
            <a:avLst/>
          </a:prstGeom>
          <a:noFill/>
        </p:spPr>
        <p:txBody>
          <a:bodyPr wrap="square" rtlCol="0">
            <a:spAutoFit/>
          </a:bodyPr>
          <a:lstStyle/>
          <a:p>
            <a:pPr algn="ctr"/>
            <a:r>
              <a:rPr lang="es-ES" sz="1000" dirty="0">
                <a:solidFill>
                  <a:schemeClr val="bg1"/>
                </a:solidFill>
                <a:latin typeface="Swis721 BT" panose="020B0504020202020204" pitchFamily="34" charset="0"/>
              </a:rPr>
              <a:t>La Universidad y la Carrera se preocupan de proveer acciones de tutorías, nivelación y atención preferencial a los estudiantes, para que puedan desempeñarse exitosamente en el tránsito del plan de estudios.</a:t>
            </a:r>
          </a:p>
          <a:p>
            <a:pPr algn="ctr"/>
            <a:endParaRPr lang="es-ES" sz="1000" dirty="0">
              <a:solidFill>
                <a:schemeClr val="bg1"/>
              </a:solidFill>
              <a:latin typeface="Swis721 BT" panose="020B0504020202020204" pitchFamily="34" charset="0"/>
            </a:endParaRPr>
          </a:p>
        </p:txBody>
      </p:sp>
      <p:sp>
        <p:nvSpPr>
          <p:cNvPr id="8" name="CuadroTexto 7"/>
          <p:cNvSpPr txBox="1"/>
          <p:nvPr/>
        </p:nvSpPr>
        <p:spPr>
          <a:xfrm>
            <a:off x="6572250" y="1472493"/>
            <a:ext cx="1992085" cy="1169551"/>
          </a:xfrm>
          <a:prstGeom prst="rect">
            <a:avLst/>
          </a:prstGeom>
          <a:noFill/>
        </p:spPr>
        <p:txBody>
          <a:bodyPr wrap="square" rtlCol="0">
            <a:spAutoFit/>
          </a:bodyPr>
          <a:lstStyle/>
          <a:p>
            <a:pPr algn="ctr"/>
            <a:r>
              <a:rPr lang="es-ES" sz="1000" dirty="0">
                <a:solidFill>
                  <a:schemeClr val="bg1"/>
                </a:solidFill>
                <a:latin typeface="Swis721 BT" panose="020B0504020202020204" pitchFamily="34" charset="0"/>
              </a:rPr>
              <a:t>La unidad posee mecanismos de seguimiento del avance curricular de sus estudiantes para conocer su desempeño y tomar las medidas necesarias para evitar la deserción o eliminación académica.</a:t>
            </a:r>
          </a:p>
        </p:txBody>
      </p:sp>
      <p:sp>
        <p:nvSpPr>
          <p:cNvPr id="3" name="CuadroTexto 2"/>
          <p:cNvSpPr txBox="1"/>
          <p:nvPr/>
        </p:nvSpPr>
        <p:spPr>
          <a:xfrm>
            <a:off x="2261507" y="3200416"/>
            <a:ext cx="2302329" cy="1323439"/>
          </a:xfrm>
          <a:prstGeom prst="rect">
            <a:avLst/>
          </a:prstGeom>
          <a:noFill/>
        </p:spPr>
        <p:txBody>
          <a:bodyPr wrap="square" rtlCol="0">
            <a:spAutoFit/>
          </a:bodyPr>
          <a:lstStyle/>
          <a:p>
            <a:pPr algn="ctr"/>
            <a:r>
              <a:rPr lang="es-ES" sz="1000" dirty="0">
                <a:solidFill>
                  <a:schemeClr val="bg1"/>
                </a:solidFill>
                <a:latin typeface="Swis721 BT" panose="020B0504020202020204" pitchFamily="34" charset="0"/>
              </a:rPr>
              <a:t>La Universidad provee de sistemas de información que permiten contar con registros sistemáticos de rendimiento académico de sus estudiantes, permitiendo el acceso de profesores, autoridades y estudiantes a esta información.</a:t>
            </a:r>
          </a:p>
          <a:p>
            <a:pPr algn="ctr"/>
            <a:endParaRPr lang="es-ES" sz="1000" dirty="0">
              <a:solidFill>
                <a:schemeClr val="bg1"/>
              </a:solidFill>
              <a:latin typeface="Swis721 BT" panose="020B0504020202020204" pitchFamily="34" charset="0"/>
            </a:endParaRPr>
          </a:p>
        </p:txBody>
      </p:sp>
    </p:spTree>
    <p:extLst>
      <p:ext uri="{BB962C8B-B14F-4D97-AF65-F5344CB8AC3E}">
        <p14:creationId xmlns:p14="http://schemas.microsoft.com/office/powerpoint/2010/main" val="1198136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ángulo 4"/>
          <p:cNvSpPr/>
          <p:nvPr/>
        </p:nvSpPr>
        <p:spPr>
          <a:xfrm>
            <a:off x="2833008" y="3377935"/>
            <a:ext cx="4163786" cy="685188"/>
          </a:xfrm>
          <a:prstGeom prst="rect">
            <a:avLst/>
          </a:prstGeom>
        </p:spPr>
        <p:txBody>
          <a:bodyPr wrap="square">
            <a:spAutoFit/>
          </a:bodyPr>
          <a:lstStyle/>
          <a:p>
            <a:pPr>
              <a:lnSpc>
                <a:spcPct val="107000"/>
              </a:lnSpc>
              <a:spcAft>
                <a:spcPts val="800"/>
              </a:spcAft>
            </a:pPr>
            <a:r>
              <a:rPr lang="es-ES" sz="1200" dirty="0">
                <a:solidFill>
                  <a:prstClr val="white"/>
                </a:solidFill>
              </a:rPr>
              <a:t>El actual Plan de estudios es fruto de un importante trabajo  de reflexión del claustro sobre el plan de estudios, lo cual posibilitó poder actualizar el perfil de egreso y la malla curricular</a:t>
            </a:r>
          </a:p>
        </p:txBody>
      </p:sp>
      <p:sp>
        <p:nvSpPr>
          <p:cNvPr id="10" name="CuadroTexto 9">
            <a:extLst>
              <a:ext uri="{FF2B5EF4-FFF2-40B4-BE49-F238E27FC236}">
                <a16:creationId xmlns:a16="http://schemas.microsoft.com/office/drawing/2014/main" id="{6A97EDE0-9279-2D49-A940-1A6C51ED5EA2}"/>
              </a:ext>
            </a:extLst>
          </p:cNvPr>
          <p:cNvSpPr txBox="1"/>
          <p:nvPr/>
        </p:nvSpPr>
        <p:spPr>
          <a:xfrm>
            <a:off x="366712" y="142553"/>
            <a:ext cx="7069016" cy="492443"/>
          </a:xfrm>
          <a:prstGeom prst="rect">
            <a:avLst/>
          </a:prstGeom>
          <a:noFill/>
        </p:spPr>
        <p:txBody>
          <a:bodyPr wrap="square" lIns="0" tIns="0" rIns="0" bIns="0" rtlCol="0">
            <a:spAutoFit/>
          </a:bodyPr>
          <a:lstStyle/>
          <a:p>
            <a:r>
              <a:rPr lang="es-CL" sz="1600" dirty="0">
                <a:solidFill>
                  <a:prstClr val="white"/>
                </a:solidFill>
                <a:latin typeface="Swis721 Cn BT" panose="020B0506020202030204" pitchFamily="34" charset="0"/>
              </a:rPr>
              <a:t>Oportunidades de Mejora / Plan de Mejora de la Dimensión 3</a:t>
            </a:r>
          </a:p>
          <a:p>
            <a:endParaRPr lang="es-CL" sz="1600" dirty="0">
              <a:solidFill>
                <a:prstClr val="white"/>
              </a:solidFill>
              <a:latin typeface="Swis721 Cn BT" panose="020B0506020202030204" pitchFamily="34" charset="0"/>
            </a:endParaRPr>
          </a:p>
        </p:txBody>
      </p:sp>
      <p:graphicFrame>
        <p:nvGraphicFramePr>
          <p:cNvPr id="16" name="Diagrama 15"/>
          <p:cNvGraphicFramePr/>
          <p:nvPr>
            <p:extLst>
              <p:ext uri="{D42A27DB-BD31-4B8C-83A1-F6EECF244321}">
                <p14:modId xmlns:p14="http://schemas.microsoft.com/office/powerpoint/2010/main" val="2560361895"/>
              </p:ext>
            </p:extLst>
          </p:nvPr>
        </p:nvGraphicFramePr>
        <p:xfrm>
          <a:off x="434715" y="388774"/>
          <a:ext cx="8270823" cy="4000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645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ángulo 4"/>
          <p:cNvSpPr/>
          <p:nvPr/>
        </p:nvSpPr>
        <p:spPr>
          <a:xfrm>
            <a:off x="2833008" y="3377935"/>
            <a:ext cx="4163786" cy="685188"/>
          </a:xfrm>
          <a:prstGeom prst="rect">
            <a:avLst/>
          </a:prstGeom>
        </p:spPr>
        <p:txBody>
          <a:bodyPr wrap="square">
            <a:spAutoFit/>
          </a:bodyPr>
          <a:lstStyle/>
          <a:p>
            <a:pPr>
              <a:lnSpc>
                <a:spcPct val="107000"/>
              </a:lnSpc>
              <a:spcAft>
                <a:spcPts val="800"/>
              </a:spcAft>
            </a:pPr>
            <a:r>
              <a:rPr lang="es-ES" sz="1200" dirty="0">
                <a:solidFill>
                  <a:prstClr val="white"/>
                </a:solidFill>
              </a:rPr>
              <a:t>El actual Plan de estudios es fruto de un importante trabajo  de reflexión del claustro sobre el plan de estudios, lo cual posibilitó poder actualizar el perfil de egreso y la malla curricular</a:t>
            </a:r>
          </a:p>
        </p:txBody>
      </p:sp>
      <p:sp>
        <p:nvSpPr>
          <p:cNvPr id="10" name="CuadroTexto 9">
            <a:extLst>
              <a:ext uri="{FF2B5EF4-FFF2-40B4-BE49-F238E27FC236}">
                <a16:creationId xmlns:a16="http://schemas.microsoft.com/office/drawing/2014/main" id="{6A97EDE0-9279-2D49-A940-1A6C51ED5EA2}"/>
              </a:ext>
            </a:extLst>
          </p:cNvPr>
          <p:cNvSpPr txBox="1"/>
          <p:nvPr/>
        </p:nvSpPr>
        <p:spPr>
          <a:xfrm>
            <a:off x="366712" y="142553"/>
            <a:ext cx="7069016" cy="492443"/>
          </a:xfrm>
          <a:prstGeom prst="rect">
            <a:avLst/>
          </a:prstGeom>
          <a:noFill/>
        </p:spPr>
        <p:txBody>
          <a:bodyPr wrap="square" lIns="0" tIns="0" rIns="0" bIns="0" rtlCol="0">
            <a:spAutoFit/>
          </a:bodyPr>
          <a:lstStyle/>
          <a:p>
            <a:r>
              <a:rPr lang="es-CL" sz="1600" dirty="0">
                <a:solidFill>
                  <a:prstClr val="white"/>
                </a:solidFill>
                <a:latin typeface="Swis721 Cn BT" panose="020B0506020202030204" pitchFamily="34" charset="0"/>
              </a:rPr>
              <a:t>Resultados END / Egresados</a:t>
            </a:r>
          </a:p>
          <a:p>
            <a:endParaRPr lang="es-CL" sz="1600" dirty="0">
              <a:solidFill>
                <a:prstClr val="white"/>
              </a:solidFill>
              <a:latin typeface="Swis721 Cn BT" panose="020B0506020202030204" pitchFamily="34" charset="0"/>
            </a:endParaRPr>
          </a:p>
        </p:txBody>
      </p:sp>
      <p:graphicFrame>
        <p:nvGraphicFramePr>
          <p:cNvPr id="16" name="Diagrama 15"/>
          <p:cNvGraphicFramePr/>
          <p:nvPr>
            <p:extLst>
              <p:ext uri="{D42A27DB-BD31-4B8C-83A1-F6EECF244321}">
                <p14:modId xmlns:p14="http://schemas.microsoft.com/office/powerpoint/2010/main" val="2040400838"/>
              </p:ext>
            </p:extLst>
          </p:nvPr>
        </p:nvGraphicFramePr>
        <p:xfrm>
          <a:off x="434715" y="388774"/>
          <a:ext cx="8270823" cy="40003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CuadroTexto 1">
            <a:extLst>
              <a:ext uri="{FF2B5EF4-FFF2-40B4-BE49-F238E27FC236}">
                <a16:creationId xmlns:a16="http://schemas.microsoft.com/office/drawing/2014/main" id="{FAE1B34F-CB5C-084B-9D22-BBD43622DC84}"/>
              </a:ext>
            </a:extLst>
          </p:cNvPr>
          <p:cNvSpPr txBox="1"/>
          <p:nvPr/>
        </p:nvSpPr>
        <p:spPr>
          <a:xfrm>
            <a:off x="396815" y="3657600"/>
            <a:ext cx="184731" cy="369332"/>
          </a:xfrm>
          <a:prstGeom prst="rect">
            <a:avLst/>
          </a:prstGeom>
          <a:noFill/>
        </p:spPr>
        <p:txBody>
          <a:bodyPr wrap="none" rtlCol="0">
            <a:spAutoFit/>
          </a:bodyPr>
          <a:lstStyle/>
          <a:p>
            <a:endParaRPr lang="es-ES_tradnl" dirty="0"/>
          </a:p>
        </p:txBody>
      </p:sp>
      <p:graphicFrame>
        <p:nvGraphicFramePr>
          <p:cNvPr id="4" name="Objeto 3">
            <a:extLst>
              <a:ext uri="{FF2B5EF4-FFF2-40B4-BE49-F238E27FC236}">
                <a16:creationId xmlns:a16="http://schemas.microsoft.com/office/drawing/2014/main" id="{3A728A62-97BB-48D2-BA70-99BC2FBD40A9}"/>
              </a:ext>
            </a:extLst>
          </p:cNvPr>
          <p:cNvGraphicFramePr>
            <a:graphicFrameLocks noChangeAspect="1"/>
          </p:cNvGraphicFramePr>
          <p:nvPr>
            <p:extLst>
              <p:ext uri="{D42A27DB-BD31-4B8C-83A1-F6EECF244321}">
                <p14:modId xmlns:p14="http://schemas.microsoft.com/office/powerpoint/2010/main" val="1043840446"/>
              </p:ext>
            </p:extLst>
          </p:nvPr>
        </p:nvGraphicFramePr>
        <p:xfrm>
          <a:off x="811048" y="1761687"/>
          <a:ext cx="3691346" cy="1124158"/>
        </p:xfrm>
        <a:graphic>
          <a:graphicData uri="http://schemas.openxmlformats.org/presentationml/2006/ole">
            <mc:AlternateContent xmlns:mc="http://schemas.openxmlformats.org/markup-compatibility/2006">
              <mc:Choice xmlns:v="urn:schemas-microsoft-com:vml" Requires="v">
                <p:oleObj spid="_x0000_s1026" name="Worksheet" r:id="rId9" imgW="4337044" imgH="1320777" progId="Excel.Sheet.12">
                  <p:embed/>
                </p:oleObj>
              </mc:Choice>
              <mc:Fallback>
                <p:oleObj name="Worksheet" r:id="rId9" imgW="4337044" imgH="1320777" progId="Excel.Sheet.12">
                  <p:embed/>
                  <p:pic>
                    <p:nvPicPr>
                      <p:cNvPr id="0" name=""/>
                      <p:cNvPicPr/>
                      <p:nvPr/>
                    </p:nvPicPr>
                    <p:blipFill>
                      <a:blip r:embed="rId10"/>
                      <a:stretch>
                        <a:fillRect/>
                      </a:stretch>
                    </p:blipFill>
                    <p:spPr>
                      <a:xfrm>
                        <a:off x="811048" y="1761687"/>
                        <a:ext cx="3691346" cy="1124158"/>
                      </a:xfrm>
                      <a:prstGeom prst="rect">
                        <a:avLst/>
                      </a:prstGeom>
                    </p:spPr>
                  </p:pic>
                </p:oleObj>
              </mc:Fallback>
            </mc:AlternateContent>
          </a:graphicData>
        </a:graphic>
      </p:graphicFrame>
      <p:sp>
        <p:nvSpPr>
          <p:cNvPr id="6" name="CuadroTexto 5">
            <a:extLst>
              <a:ext uri="{FF2B5EF4-FFF2-40B4-BE49-F238E27FC236}">
                <a16:creationId xmlns:a16="http://schemas.microsoft.com/office/drawing/2014/main" id="{A144E2B0-7A48-4B69-AB35-5B5403615D28}"/>
              </a:ext>
            </a:extLst>
          </p:cNvPr>
          <p:cNvSpPr txBox="1"/>
          <p:nvPr/>
        </p:nvSpPr>
        <p:spPr>
          <a:xfrm>
            <a:off x="850120" y="943767"/>
            <a:ext cx="3613202" cy="369332"/>
          </a:xfrm>
          <a:prstGeom prst="rect">
            <a:avLst/>
          </a:prstGeom>
          <a:solidFill>
            <a:schemeClr val="accent1">
              <a:lumMod val="75000"/>
            </a:schemeClr>
          </a:solidFill>
        </p:spPr>
        <p:txBody>
          <a:bodyPr wrap="square" rtlCol="0">
            <a:spAutoFit/>
          </a:bodyPr>
          <a:lstStyle/>
          <a:p>
            <a:pPr algn="ctr"/>
            <a:r>
              <a:rPr lang="es-CL" dirty="0">
                <a:solidFill>
                  <a:schemeClr val="bg1"/>
                </a:solidFill>
              </a:rPr>
              <a:t>PRUEBA END</a:t>
            </a:r>
            <a:endParaRPr lang="en-US" dirty="0">
              <a:solidFill>
                <a:schemeClr val="bg1"/>
              </a:solidFill>
            </a:endParaRPr>
          </a:p>
        </p:txBody>
      </p:sp>
      <p:sp>
        <p:nvSpPr>
          <p:cNvPr id="9" name="CuadroTexto 8">
            <a:extLst>
              <a:ext uri="{FF2B5EF4-FFF2-40B4-BE49-F238E27FC236}">
                <a16:creationId xmlns:a16="http://schemas.microsoft.com/office/drawing/2014/main" id="{F0C3FD9E-1BE6-40BE-9CF3-A1E79FC24C44}"/>
              </a:ext>
            </a:extLst>
          </p:cNvPr>
          <p:cNvSpPr txBox="1"/>
          <p:nvPr/>
        </p:nvSpPr>
        <p:spPr>
          <a:xfrm>
            <a:off x="5295275" y="951473"/>
            <a:ext cx="2578309" cy="369332"/>
          </a:xfrm>
          <a:prstGeom prst="rect">
            <a:avLst/>
          </a:prstGeom>
          <a:solidFill>
            <a:schemeClr val="accent1">
              <a:lumMod val="75000"/>
            </a:schemeClr>
          </a:solidFill>
        </p:spPr>
        <p:txBody>
          <a:bodyPr wrap="square" rtlCol="0">
            <a:spAutoFit/>
          </a:bodyPr>
          <a:lstStyle/>
          <a:p>
            <a:pPr algn="ctr"/>
            <a:r>
              <a:rPr lang="es-CL" dirty="0">
                <a:solidFill>
                  <a:schemeClr val="bg1"/>
                </a:solidFill>
              </a:rPr>
              <a:t>EGRESADOS</a:t>
            </a:r>
            <a:endParaRPr lang="en-US" dirty="0">
              <a:solidFill>
                <a:schemeClr val="bg1"/>
              </a:solidFill>
            </a:endParaRPr>
          </a:p>
        </p:txBody>
      </p:sp>
      <p:sp>
        <p:nvSpPr>
          <p:cNvPr id="11" name="CuadroTexto 10">
            <a:extLst>
              <a:ext uri="{FF2B5EF4-FFF2-40B4-BE49-F238E27FC236}">
                <a16:creationId xmlns:a16="http://schemas.microsoft.com/office/drawing/2014/main" id="{7928FD6C-9575-4DE9-934B-F9C24754723C}"/>
              </a:ext>
            </a:extLst>
          </p:cNvPr>
          <p:cNvSpPr txBox="1"/>
          <p:nvPr/>
        </p:nvSpPr>
        <p:spPr>
          <a:xfrm>
            <a:off x="5295275" y="1761687"/>
            <a:ext cx="2578309" cy="1200329"/>
          </a:xfrm>
          <a:prstGeom prst="rect">
            <a:avLst/>
          </a:prstGeom>
          <a:solidFill>
            <a:schemeClr val="accent1">
              <a:lumMod val="75000"/>
            </a:schemeClr>
          </a:solidFill>
        </p:spPr>
        <p:txBody>
          <a:bodyPr wrap="square" rtlCol="0">
            <a:spAutoFit/>
          </a:bodyPr>
          <a:lstStyle/>
          <a:p>
            <a:r>
              <a:rPr lang="es-CL" dirty="0">
                <a:solidFill>
                  <a:schemeClr val="bg1"/>
                </a:solidFill>
              </a:rPr>
              <a:t>Cantidad de Egresados de la primera cohorte de la Carrera de Pedagogía en Música = Seis.</a:t>
            </a:r>
            <a:endParaRPr lang="en-US" dirty="0">
              <a:solidFill>
                <a:schemeClr val="bg1"/>
              </a:solidFill>
            </a:endParaRPr>
          </a:p>
        </p:txBody>
      </p:sp>
    </p:spTree>
    <p:extLst>
      <p:ext uri="{BB962C8B-B14F-4D97-AF65-F5344CB8AC3E}">
        <p14:creationId xmlns:p14="http://schemas.microsoft.com/office/powerpoint/2010/main" val="194377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97EDE0-9279-2D49-A940-1A6C51ED5EA2}"/>
              </a:ext>
            </a:extLst>
          </p:cNvPr>
          <p:cNvSpPr txBox="1"/>
          <p:nvPr/>
        </p:nvSpPr>
        <p:spPr>
          <a:xfrm>
            <a:off x="3006466" y="104553"/>
            <a:ext cx="7069016" cy="492443"/>
          </a:xfrm>
          <a:prstGeom prst="rect">
            <a:avLst/>
          </a:prstGeom>
          <a:noFill/>
        </p:spPr>
        <p:txBody>
          <a:bodyPr wrap="square" lIns="0" tIns="0" rIns="0" bIns="0" rtlCol="0">
            <a:spAutoFit/>
          </a:bodyPr>
          <a:lstStyle/>
          <a:p>
            <a:r>
              <a:rPr lang="es-CL" sz="1600" dirty="0">
                <a:solidFill>
                  <a:schemeClr val="bg1"/>
                </a:solidFill>
                <a:latin typeface="Swis721 Cn BT" panose="020B0506020202030204" pitchFamily="34" charset="0"/>
              </a:rPr>
              <a:t>Antecedentes Generales de la Carrera</a:t>
            </a:r>
          </a:p>
          <a:p>
            <a:endParaRPr lang="es-CL" sz="1600" dirty="0">
              <a:solidFill>
                <a:srgbClr val="0F3F8B"/>
              </a:solidFill>
              <a:latin typeface="Swis721 Cn BT" panose="020B0506020202030204" pitchFamily="34" charset="0"/>
            </a:endParaRPr>
          </a:p>
        </p:txBody>
      </p:sp>
      <p:graphicFrame>
        <p:nvGraphicFramePr>
          <p:cNvPr id="3" name="Diagrama 2">
            <a:extLst>
              <a:ext uri="{FF2B5EF4-FFF2-40B4-BE49-F238E27FC236}">
                <a16:creationId xmlns:a16="http://schemas.microsoft.com/office/drawing/2014/main" id="{FF65E3A3-5055-49F3-B19F-81C9ADEDF975}"/>
              </a:ext>
            </a:extLst>
          </p:cNvPr>
          <p:cNvGraphicFramePr/>
          <p:nvPr>
            <p:extLst>
              <p:ext uri="{D42A27DB-BD31-4B8C-83A1-F6EECF244321}">
                <p14:modId xmlns:p14="http://schemas.microsoft.com/office/powerpoint/2010/main" val="2929909690"/>
              </p:ext>
            </p:extLst>
          </p:nvPr>
        </p:nvGraphicFramePr>
        <p:xfrm>
          <a:off x="1481467" y="963386"/>
          <a:ext cx="6566977" cy="3583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6A97EDE0-9279-2D49-A940-1A6C51ED5EA2}"/>
              </a:ext>
            </a:extLst>
          </p:cNvPr>
          <p:cNvSpPr txBox="1"/>
          <p:nvPr/>
        </p:nvSpPr>
        <p:spPr>
          <a:xfrm>
            <a:off x="391173" y="596996"/>
            <a:ext cx="7069016" cy="492443"/>
          </a:xfrm>
          <a:prstGeom prst="rect">
            <a:avLst/>
          </a:prstGeom>
          <a:noFill/>
        </p:spPr>
        <p:txBody>
          <a:bodyPr wrap="square" lIns="0" tIns="0" rIns="0" bIns="0" rtlCol="0">
            <a:spAutoFit/>
          </a:bodyPr>
          <a:lstStyle/>
          <a:p>
            <a:r>
              <a:rPr lang="es-CL" sz="1600" dirty="0">
                <a:latin typeface="Swis721 Cn BT" panose="020B0506020202030204" pitchFamily="34" charset="0"/>
              </a:rPr>
              <a:t>Hitos relevantes</a:t>
            </a:r>
          </a:p>
          <a:p>
            <a:endParaRPr lang="es-CL" sz="1600" dirty="0">
              <a:solidFill>
                <a:srgbClr val="0F3F8B"/>
              </a:solidFill>
              <a:latin typeface="Swis721 Cn BT" panose="020B0506020202030204" pitchFamily="34" charset="0"/>
            </a:endParaRPr>
          </a:p>
        </p:txBody>
      </p:sp>
      <p:sp>
        <p:nvSpPr>
          <p:cNvPr id="5" name="Rectángulo 4"/>
          <p:cNvSpPr/>
          <p:nvPr/>
        </p:nvSpPr>
        <p:spPr>
          <a:xfrm>
            <a:off x="2833008" y="3377935"/>
            <a:ext cx="4163786" cy="1367618"/>
          </a:xfrm>
          <a:prstGeom prst="rect">
            <a:avLst/>
          </a:prstGeom>
        </p:spPr>
        <p:txBody>
          <a:bodyPr wrap="square">
            <a:spAutoFit/>
          </a:bodyPr>
          <a:lstStyle/>
          <a:p>
            <a:pPr algn="ctr">
              <a:lnSpc>
                <a:spcPct val="107000"/>
              </a:lnSpc>
              <a:spcAft>
                <a:spcPts val="800"/>
              </a:spcAft>
            </a:pPr>
            <a:r>
              <a:rPr lang="es-ES" sz="1200" dirty="0">
                <a:solidFill>
                  <a:schemeClr val="bg1"/>
                </a:solidFill>
                <a:latin typeface="Swis721 Cn BT" panose="020B0506020202030204" pitchFamily="34" charset="0"/>
              </a:rPr>
              <a:t>El actual Plan de estudios innovado, es fruto de un importante trabajo  de reflexión del claustro sobre el plan de estudios, lo cual posibilitó poder actualizar el perfil de egreso y la malla curricular, así contar con la validación de pares externos, académicos y estudiantes.</a:t>
            </a:r>
          </a:p>
          <a:p>
            <a:pPr algn="ctr">
              <a:lnSpc>
                <a:spcPct val="107000"/>
              </a:lnSpc>
              <a:spcAft>
                <a:spcPts val="800"/>
              </a:spcAft>
            </a:pPr>
            <a:endParaRPr lang="es-ES" sz="1200" dirty="0">
              <a:solidFill>
                <a:schemeClr val="bg1"/>
              </a:solidFill>
              <a:latin typeface="Swis721 Cn BT" panose="020B0506020202030204" pitchFamily="34" charset="0"/>
            </a:endParaRPr>
          </a:p>
        </p:txBody>
      </p:sp>
    </p:spTree>
    <p:extLst>
      <p:ext uri="{BB962C8B-B14F-4D97-AF65-F5344CB8AC3E}">
        <p14:creationId xmlns:p14="http://schemas.microsoft.com/office/powerpoint/2010/main" val="710388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F0A43F-CD85-DB42-B628-12FBCE2B3713}"/>
              </a:ext>
            </a:extLst>
          </p:cNvPr>
          <p:cNvSpPr>
            <a:spLocks noGrp="1"/>
          </p:cNvSpPr>
          <p:nvPr>
            <p:ph type="title"/>
          </p:nvPr>
        </p:nvSpPr>
        <p:spPr/>
        <p:txBody>
          <a:bodyPr/>
          <a:lstStyle/>
          <a:p>
            <a:endParaRPr lang="es-ES_tradnl"/>
          </a:p>
        </p:txBody>
      </p:sp>
      <p:sp>
        <p:nvSpPr>
          <p:cNvPr id="3" name="Marcador de contenido 2">
            <a:extLst>
              <a:ext uri="{FF2B5EF4-FFF2-40B4-BE49-F238E27FC236}">
                <a16:creationId xmlns:a16="http://schemas.microsoft.com/office/drawing/2014/main" id="{92B7A81C-DAC5-904E-AAC7-A17A844426F2}"/>
              </a:ext>
            </a:extLst>
          </p:cNvPr>
          <p:cNvSpPr>
            <a:spLocks noGrp="1"/>
          </p:cNvSpPr>
          <p:nvPr>
            <p:ph idx="1"/>
          </p:nvPr>
        </p:nvSpPr>
        <p:spPr/>
        <p:txBody>
          <a:bodyPr/>
          <a:lstStyle/>
          <a:p>
            <a:endParaRPr lang="es-ES_tradnl"/>
          </a:p>
        </p:txBody>
      </p:sp>
    </p:spTree>
    <p:extLst>
      <p:ext uri="{BB962C8B-B14F-4D97-AF65-F5344CB8AC3E}">
        <p14:creationId xmlns:p14="http://schemas.microsoft.com/office/powerpoint/2010/main" val="56943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97EDE0-9279-2D49-A940-1A6C51ED5EA2}"/>
              </a:ext>
            </a:extLst>
          </p:cNvPr>
          <p:cNvSpPr txBox="1"/>
          <p:nvPr/>
        </p:nvSpPr>
        <p:spPr>
          <a:xfrm>
            <a:off x="3006466" y="104553"/>
            <a:ext cx="7069016" cy="492443"/>
          </a:xfrm>
          <a:prstGeom prst="rect">
            <a:avLst/>
          </a:prstGeom>
          <a:noFill/>
        </p:spPr>
        <p:txBody>
          <a:bodyPr wrap="square" lIns="0" tIns="0" rIns="0" bIns="0" rtlCol="0">
            <a:spAutoFit/>
          </a:bodyPr>
          <a:lstStyle/>
          <a:p>
            <a:r>
              <a:rPr lang="es-CL" sz="1600" dirty="0">
                <a:solidFill>
                  <a:prstClr val="white"/>
                </a:solidFill>
                <a:latin typeface="Swis721 Cn BT" panose="020B0506020202030204" pitchFamily="34" charset="0"/>
              </a:rPr>
              <a:t>Antecedentes Generales de la Carrera</a:t>
            </a:r>
          </a:p>
          <a:p>
            <a:endParaRPr lang="es-CL" sz="1600" dirty="0">
              <a:solidFill>
                <a:srgbClr val="0F3F8B"/>
              </a:solidFill>
              <a:latin typeface="Swis721 Cn BT" panose="020B0506020202030204" pitchFamily="34" charset="0"/>
            </a:endParaRPr>
          </a:p>
        </p:txBody>
      </p:sp>
      <p:sp>
        <p:nvSpPr>
          <p:cNvPr id="4" name="CuadroTexto 3">
            <a:extLst>
              <a:ext uri="{FF2B5EF4-FFF2-40B4-BE49-F238E27FC236}">
                <a16:creationId xmlns:a16="http://schemas.microsoft.com/office/drawing/2014/main" id="{6A97EDE0-9279-2D49-A940-1A6C51ED5EA2}"/>
              </a:ext>
            </a:extLst>
          </p:cNvPr>
          <p:cNvSpPr txBox="1"/>
          <p:nvPr/>
        </p:nvSpPr>
        <p:spPr>
          <a:xfrm>
            <a:off x="391173" y="596996"/>
            <a:ext cx="7069016" cy="492443"/>
          </a:xfrm>
          <a:prstGeom prst="rect">
            <a:avLst/>
          </a:prstGeom>
          <a:noFill/>
        </p:spPr>
        <p:txBody>
          <a:bodyPr wrap="square" lIns="0" tIns="0" rIns="0" bIns="0" rtlCol="0">
            <a:spAutoFit/>
          </a:bodyPr>
          <a:lstStyle/>
          <a:p>
            <a:r>
              <a:rPr lang="es-CL" sz="1600" dirty="0">
                <a:solidFill>
                  <a:prstClr val="black"/>
                </a:solidFill>
                <a:latin typeface="Swis721 Cn BT" panose="020B0506020202030204" pitchFamily="34" charset="0"/>
              </a:rPr>
              <a:t>Perfil de Egreso Carrera de Pedagogía en Música</a:t>
            </a:r>
          </a:p>
          <a:p>
            <a:endParaRPr lang="es-CL" sz="1600" dirty="0">
              <a:solidFill>
                <a:srgbClr val="0F3F8B"/>
              </a:solidFill>
              <a:latin typeface="Swis721 Cn BT" panose="020B0506020202030204" pitchFamily="34" charset="0"/>
            </a:endParaRPr>
          </a:p>
        </p:txBody>
      </p:sp>
      <p:sp>
        <p:nvSpPr>
          <p:cNvPr id="5" name="Rectángulo 4"/>
          <p:cNvSpPr/>
          <p:nvPr/>
        </p:nvSpPr>
        <p:spPr>
          <a:xfrm>
            <a:off x="2833008" y="3377935"/>
            <a:ext cx="4163786" cy="685188"/>
          </a:xfrm>
          <a:prstGeom prst="rect">
            <a:avLst/>
          </a:prstGeom>
        </p:spPr>
        <p:txBody>
          <a:bodyPr wrap="square">
            <a:spAutoFit/>
          </a:bodyPr>
          <a:lstStyle/>
          <a:p>
            <a:pPr>
              <a:lnSpc>
                <a:spcPct val="107000"/>
              </a:lnSpc>
              <a:spcAft>
                <a:spcPts val="800"/>
              </a:spcAft>
            </a:pPr>
            <a:r>
              <a:rPr lang="es-ES" sz="1200" dirty="0">
                <a:solidFill>
                  <a:prstClr val="white"/>
                </a:solidFill>
              </a:rPr>
              <a:t>El actual Plan de estudios es fruto de un importante trabajo  de reflexión del claustro sobre el plan de estudios, lo cual posibilitó poder actualizar el perfil de egreso y la malla curricular</a:t>
            </a:r>
          </a:p>
        </p:txBody>
      </p:sp>
      <p:sp>
        <p:nvSpPr>
          <p:cNvPr id="6" name="CuadroTexto 5">
            <a:extLst>
              <a:ext uri="{FF2B5EF4-FFF2-40B4-BE49-F238E27FC236}">
                <a16:creationId xmlns:a16="http://schemas.microsoft.com/office/drawing/2014/main" id="{6A97EDE0-9279-2D49-A940-1A6C51ED5EA2}"/>
              </a:ext>
            </a:extLst>
          </p:cNvPr>
          <p:cNvSpPr txBox="1"/>
          <p:nvPr/>
        </p:nvSpPr>
        <p:spPr>
          <a:xfrm>
            <a:off x="701416" y="1046913"/>
            <a:ext cx="7069016" cy="3016210"/>
          </a:xfrm>
          <a:prstGeom prst="rect">
            <a:avLst/>
          </a:prstGeom>
          <a:noFill/>
        </p:spPr>
        <p:txBody>
          <a:bodyPr wrap="square" lIns="0" tIns="0" rIns="0" bIns="0" rtlCol="0">
            <a:spAutoFit/>
          </a:bodyPr>
          <a:lstStyle/>
          <a:p>
            <a:pPr algn="just"/>
            <a:r>
              <a:rPr lang="es-ES" sz="1200" i="1" dirty="0">
                <a:latin typeface="Swis721 Cn BT" panose="020B0506020202030204" pitchFamily="34" charset="0"/>
              </a:rPr>
              <a:t>La Carrera de Pedagogía en Música de la Universidad de Valparaíso entrega una formación musical disciplinar y profesional sólida y actual, formando profesores y licenciados comprometidos con el desarrollo musical de la región y el país.</a:t>
            </a:r>
          </a:p>
          <a:p>
            <a:pPr algn="just"/>
            <a:r>
              <a:rPr lang="es-ES" sz="1200" i="1" dirty="0">
                <a:latin typeface="Swis721 Cn BT" panose="020B0506020202030204" pitchFamily="34" charset="0"/>
              </a:rPr>
              <a:t> </a:t>
            </a:r>
          </a:p>
          <a:p>
            <a:pPr algn="just"/>
            <a:r>
              <a:rPr lang="es-ES" sz="1200" i="1" dirty="0">
                <a:latin typeface="Swis721 Cn BT" panose="020B0506020202030204" pitchFamily="34" charset="0"/>
              </a:rPr>
              <a:t>Nuestra Carrera se caracteriza por ser un espacio de reflexión que analiza y cuestiona desde una mirada humanista y artística la música de la tradición occidental, latinoamericana y chilena.</a:t>
            </a:r>
          </a:p>
          <a:p>
            <a:pPr algn="just"/>
            <a:r>
              <a:rPr lang="es-ES" sz="1200" i="1" dirty="0">
                <a:latin typeface="Swis721 Cn BT" panose="020B0506020202030204" pitchFamily="34" charset="0"/>
              </a:rPr>
              <a:t> </a:t>
            </a:r>
          </a:p>
          <a:p>
            <a:pPr algn="just"/>
            <a:r>
              <a:rPr lang="es-ES" sz="1200" i="1" dirty="0">
                <a:latin typeface="Swis721 Cn BT" panose="020B0506020202030204" pitchFamily="34" charset="0"/>
              </a:rPr>
              <a:t>Nuestro egresado es creativo, innovador y reflexivo, con capacidad de perfeccionarse y actualizarse para trabajar de manera autónoma y colectiva en diferentes contextos educativos. Su formación pedagógica de excelencia lo deja capacitado para responder a las exigencias de nuestra sociedad.</a:t>
            </a:r>
          </a:p>
          <a:p>
            <a:pPr algn="just"/>
            <a:r>
              <a:rPr lang="es-ES" sz="1200" i="1" dirty="0">
                <a:latin typeface="Swis721 Cn BT" panose="020B0506020202030204" pitchFamily="34" charset="0"/>
              </a:rPr>
              <a:t> </a:t>
            </a:r>
          </a:p>
          <a:p>
            <a:pPr algn="just"/>
            <a:r>
              <a:rPr lang="es-ES" sz="1200" i="1" dirty="0">
                <a:latin typeface="Swis721 Cn BT" panose="020B0506020202030204" pitchFamily="34" charset="0"/>
              </a:rPr>
              <a:t>La Carrera de Pedagogía en Música entrega el grado de Licenciado en Música, Licenciado en Educación y el Título Profesional de Profesor de Enseñanza Media en Música, siendo así una propuesta académica integral que permite a nuestros egresados una rápida inserción laboral y un acceso a perfeccionamiento académico de posgrado tanto disciplinar como pedagógico.</a:t>
            </a:r>
          </a:p>
          <a:p>
            <a:endParaRPr lang="es-CL" sz="1600" i="1" dirty="0">
              <a:solidFill>
                <a:srgbClr val="0F3F8B"/>
              </a:solidFill>
              <a:latin typeface="Swis721 Cn BT" panose="020B0506020202030204" pitchFamily="34" charset="0"/>
            </a:endParaRPr>
          </a:p>
        </p:txBody>
      </p:sp>
    </p:spTree>
    <p:extLst>
      <p:ext uri="{BB962C8B-B14F-4D97-AF65-F5344CB8AC3E}">
        <p14:creationId xmlns:p14="http://schemas.microsoft.com/office/powerpoint/2010/main" val="121656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97EDE0-9279-2D49-A940-1A6C51ED5EA2}"/>
              </a:ext>
            </a:extLst>
          </p:cNvPr>
          <p:cNvSpPr txBox="1"/>
          <p:nvPr/>
        </p:nvSpPr>
        <p:spPr>
          <a:xfrm>
            <a:off x="3006466" y="104553"/>
            <a:ext cx="7069016" cy="492443"/>
          </a:xfrm>
          <a:prstGeom prst="rect">
            <a:avLst/>
          </a:prstGeom>
          <a:noFill/>
        </p:spPr>
        <p:txBody>
          <a:bodyPr wrap="square" lIns="0" tIns="0" rIns="0" bIns="0" rtlCol="0">
            <a:spAutoFit/>
          </a:bodyPr>
          <a:lstStyle/>
          <a:p>
            <a:r>
              <a:rPr lang="es-CL" sz="1600" dirty="0">
                <a:solidFill>
                  <a:prstClr val="white"/>
                </a:solidFill>
                <a:latin typeface="Swis721 Cn BT" panose="020B0506020202030204" pitchFamily="34" charset="0"/>
              </a:rPr>
              <a:t>Antecedentes Generales de la Carrera</a:t>
            </a:r>
          </a:p>
          <a:p>
            <a:endParaRPr lang="es-CL" sz="1600" dirty="0">
              <a:solidFill>
                <a:srgbClr val="0F3F8B"/>
              </a:solidFill>
              <a:latin typeface="Swis721 Cn BT" panose="020B0506020202030204" pitchFamily="34" charset="0"/>
            </a:endParaRPr>
          </a:p>
        </p:txBody>
      </p:sp>
      <p:sp>
        <p:nvSpPr>
          <p:cNvPr id="4" name="CuadroTexto 3">
            <a:extLst>
              <a:ext uri="{FF2B5EF4-FFF2-40B4-BE49-F238E27FC236}">
                <a16:creationId xmlns:a16="http://schemas.microsoft.com/office/drawing/2014/main" id="{6A97EDE0-9279-2D49-A940-1A6C51ED5EA2}"/>
              </a:ext>
            </a:extLst>
          </p:cNvPr>
          <p:cNvSpPr txBox="1"/>
          <p:nvPr/>
        </p:nvSpPr>
        <p:spPr>
          <a:xfrm>
            <a:off x="391173" y="596996"/>
            <a:ext cx="7069016" cy="492443"/>
          </a:xfrm>
          <a:prstGeom prst="rect">
            <a:avLst/>
          </a:prstGeom>
          <a:noFill/>
        </p:spPr>
        <p:txBody>
          <a:bodyPr wrap="square" lIns="0" tIns="0" rIns="0" bIns="0" rtlCol="0">
            <a:spAutoFit/>
          </a:bodyPr>
          <a:lstStyle/>
          <a:p>
            <a:r>
              <a:rPr lang="es-CL" sz="1600" dirty="0">
                <a:solidFill>
                  <a:prstClr val="black"/>
                </a:solidFill>
                <a:latin typeface="Swis721 Cn BT" panose="020B0506020202030204" pitchFamily="34" charset="0"/>
              </a:rPr>
              <a:t>Perfil de Egreso Carrera de Pedagogía en Música</a:t>
            </a:r>
          </a:p>
          <a:p>
            <a:endParaRPr lang="es-CL" sz="1600" dirty="0">
              <a:solidFill>
                <a:srgbClr val="0F3F8B"/>
              </a:solidFill>
              <a:latin typeface="Swis721 Cn BT" panose="020B0506020202030204" pitchFamily="34" charset="0"/>
            </a:endParaRPr>
          </a:p>
        </p:txBody>
      </p:sp>
      <p:sp>
        <p:nvSpPr>
          <p:cNvPr id="5" name="Rectángulo 4"/>
          <p:cNvSpPr/>
          <p:nvPr/>
        </p:nvSpPr>
        <p:spPr>
          <a:xfrm>
            <a:off x="2833008" y="3377935"/>
            <a:ext cx="4163786" cy="685188"/>
          </a:xfrm>
          <a:prstGeom prst="rect">
            <a:avLst/>
          </a:prstGeom>
        </p:spPr>
        <p:txBody>
          <a:bodyPr wrap="square">
            <a:spAutoFit/>
          </a:bodyPr>
          <a:lstStyle/>
          <a:p>
            <a:pPr>
              <a:lnSpc>
                <a:spcPct val="107000"/>
              </a:lnSpc>
              <a:spcAft>
                <a:spcPts val="800"/>
              </a:spcAft>
            </a:pPr>
            <a:r>
              <a:rPr lang="es-ES" sz="1200" dirty="0">
                <a:solidFill>
                  <a:prstClr val="white"/>
                </a:solidFill>
              </a:rPr>
              <a:t>El actual Plan de estudios es fruto de un importante trabajo  de reflexión del claustro sobre el plan de estudios, lo cual posibilitó poder actualizar el perfil de egreso y la malla curricular</a:t>
            </a:r>
          </a:p>
        </p:txBody>
      </p:sp>
      <p:pic>
        <p:nvPicPr>
          <p:cNvPr id="7" name="image9.png" descr="page3image1774720"/>
          <p:cNvPicPr/>
          <p:nvPr/>
        </p:nvPicPr>
        <p:blipFill>
          <a:blip r:embed="rId3" cstate="print"/>
          <a:stretch>
            <a:fillRect/>
          </a:stretch>
        </p:blipFill>
        <p:spPr>
          <a:xfrm>
            <a:off x="1275784" y="843217"/>
            <a:ext cx="6815793" cy="3769258"/>
          </a:xfrm>
          <a:prstGeom prst="rect">
            <a:avLst/>
          </a:prstGeom>
        </p:spPr>
      </p:pic>
    </p:spTree>
    <p:extLst>
      <p:ext uri="{BB962C8B-B14F-4D97-AF65-F5344CB8AC3E}">
        <p14:creationId xmlns:p14="http://schemas.microsoft.com/office/powerpoint/2010/main" val="2319189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97EDE0-9279-2D49-A940-1A6C51ED5EA2}"/>
              </a:ext>
            </a:extLst>
          </p:cNvPr>
          <p:cNvSpPr txBox="1"/>
          <p:nvPr/>
        </p:nvSpPr>
        <p:spPr>
          <a:xfrm>
            <a:off x="3006466" y="104553"/>
            <a:ext cx="7069016" cy="492443"/>
          </a:xfrm>
          <a:prstGeom prst="rect">
            <a:avLst/>
          </a:prstGeom>
          <a:noFill/>
        </p:spPr>
        <p:txBody>
          <a:bodyPr wrap="square" lIns="0" tIns="0" rIns="0" bIns="0" rtlCol="0">
            <a:spAutoFit/>
          </a:bodyPr>
          <a:lstStyle/>
          <a:p>
            <a:r>
              <a:rPr lang="es-CL" sz="1600" dirty="0">
                <a:solidFill>
                  <a:prstClr val="white"/>
                </a:solidFill>
                <a:latin typeface="Swis721 Cn BT" panose="020B0506020202030204" pitchFamily="34" charset="0"/>
              </a:rPr>
              <a:t>Antecedentes Generales de la Carrera</a:t>
            </a:r>
          </a:p>
          <a:p>
            <a:endParaRPr lang="es-CL" sz="1600" dirty="0">
              <a:solidFill>
                <a:srgbClr val="0F3F8B"/>
              </a:solidFill>
              <a:latin typeface="Swis721 Cn BT" panose="020B0506020202030204" pitchFamily="34" charset="0"/>
            </a:endParaRPr>
          </a:p>
        </p:txBody>
      </p:sp>
      <p:sp>
        <p:nvSpPr>
          <p:cNvPr id="4" name="CuadroTexto 3">
            <a:extLst>
              <a:ext uri="{FF2B5EF4-FFF2-40B4-BE49-F238E27FC236}">
                <a16:creationId xmlns:a16="http://schemas.microsoft.com/office/drawing/2014/main" id="{6A97EDE0-9279-2D49-A940-1A6C51ED5EA2}"/>
              </a:ext>
            </a:extLst>
          </p:cNvPr>
          <p:cNvSpPr txBox="1"/>
          <p:nvPr/>
        </p:nvSpPr>
        <p:spPr>
          <a:xfrm>
            <a:off x="391173" y="596996"/>
            <a:ext cx="7069016" cy="492443"/>
          </a:xfrm>
          <a:prstGeom prst="rect">
            <a:avLst/>
          </a:prstGeom>
          <a:noFill/>
        </p:spPr>
        <p:txBody>
          <a:bodyPr wrap="square" lIns="0" tIns="0" rIns="0" bIns="0" rtlCol="0">
            <a:spAutoFit/>
          </a:bodyPr>
          <a:lstStyle/>
          <a:p>
            <a:r>
              <a:rPr lang="es-CL" sz="1600" dirty="0">
                <a:solidFill>
                  <a:prstClr val="black"/>
                </a:solidFill>
                <a:latin typeface="Swis721 Cn BT" panose="020B0506020202030204" pitchFamily="34" charset="0"/>
              </a:rPr>
              <a:t>Plan de Estudios Carrera de Pedagogía en Música</a:t>
            </a:r>
          </a:p>
          <a:p>
            <a:endParaRPr lang="es-CL" sz="1600" dirty="0">
              <a:solidFill>
                <a:srgbClr val="0F3F8B"/>
              </a:solidFill>
              <a:latin typeface="Swis721 Cn BT" panose="020B0506020202030204" pitchFamily="34" charset="0"/>
            </a:endParaRPr>
          </a:p>
        </p:txBody>
      </p:sp>
      <p:sp>
        <p:nvSpPr>
          <p:cNvPr id="5" name="Rectángulo 4"/>
          <p:cNvSpPr/>
          <p:nvPr/>
        </p:nvSpPr>
        <p:spPr>
          <a:xfrm>
            <a:off x="2841173" y="3334422"/>
            <a:ext cx="4163786" cy="685188"/>
          </a:xfrm>
          <a:prstGeom prst="rect">
            <a:avLst/>
          </a:prstGeom>
        </p:spPr>
        <p:txBody>
          <a:bodyPr wrap="square">
            <a:spAutoFit/>
          </a:bodyPr>
          <a:lstStyle/>
          <a:p>
            <a:pPr>
              <a:lnSpc>
                <a:spcPct val="107000"/>
              </a:lnSpc>
              <a:spcAft>
                <a:spcPts val="800"/>
              </a:spcAft>
            </a:pPr>
            <a:r>
              <a:rPr lang="es-ES" sz="1200" dirty="0">
                <a:solidFill>
                  <a:prstClr val="white"/>
                </a:solidFill>
              </a:rPr>
              <a:t>El actual Plan de estudios es fruto de un importante trabajo  de reflexión del claustro sobre el plan de estudios, lo cual posibilitó poder actualizar el perfil de egreso y la malla curricular</a:t>
            </a:r>
          </a:p>
        </p:txBody>
      </p:sp>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391173" y="947057"/>
            <a:ext cx="8249943" cy="3287664"/>
          </a:xfrm>
          <a:prstGeom prst="rect">
            <a:avLst/>
          </a:prstGeom>
          <a:noFill/>
          <a:ln>
            <a:noFill/>
          </a:ln>
        </p:spPr>
      </p:pic>
    </p:spTree>
    <p:extLst>
      <p:ext uri="{BB962C8B-B14F-4D97-AF65-F5344CB8AC3E}">
        <p14:creationId xmlns:p14="http://schemas.microsoft.com/office/powerpoint/2010/main" val="115612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97EDE0-9279-2D49-A940-1A6C51ED5EA2}"/>
              </a:ext>
            </a:extLst>
          </p:cNvPr>
          <p:cNvSpPr txBox="1"/>
          <p:nvPr/>
        </p:nvSpPr>
        <p:spPr>
          <a:xfrm>
            <a:off x="3006466" y="104553"/>
            <a:ext cx="7069016" cy="492443"/>
          </a:xfrm>
          <a:prstGeom prst="rect">
            <a:avLst/>
          </a:prstGeom>
          <a:noFill/>
        </p:spPr>
        <p:txBody>
          <a:bodyPr wrap="square" lIns="0" tIns="0" rIns="0" bIns="0" rtlCol="0">
            <a:spAutoFit/>
          </a:bodyPr>
          <a:lstStyle/>
          <a:p>
            <a:r>
              <a:rPr lang="es-CL" sz="1600" dirty="0">
                <a:solidFill>
                  <a:prstClr val="white"/>
                </a:solidFill>
                <a:latin typeface="Swis721 Cn BT" panose="020B0506020202030204" pitchFamily="34" charset="0"/>
              </a:rPr>
              <a:t>Antecedentes Generales de la Carrera</a:t>
            </a:r>
          </a:p>
          <a:p>
            <a:endParaRPr lang="es-CL" sz="1600" dirty="0">
              <a:solidFill>
                <a:srgbClr val="0F3F8B"/>
              </a:solidFill>
              <a:latin typeface="Swis721 Cn BT" panose="020B0506020202030204" pitchFamily="34" charset="0"/>
            </a:endParaRPr>
          </a:p>
        </p:txBody>
      </p:sp>
      <p:sp>
        <p:nvSpPr>
          <p:cNvPr id="4" name="CuadroTexto 3">
            <a:extLst>
              <a:ext uri="{FF2B5EF4-FFF2-40B4-BE49-F238E27FC236}">
                <a16:creationId xmlns:a16="http://schemas.microsoft.com/office/drawing/2014/main" id="{6A97EDE0-9279-2D49-A940-1A6C51ED5EA2}"/>
              </a:ext>
            </a:extLst>
          </p:cNvPr>
          <p:cNvSpPr txBox="1"/>
          <p:nvPr/>
        </p:nvSpPr>
        <p:spPr>
          <a:xfrm>
            <a:off x="391173" y="596996"/>
            <a:ext cx="7069016" cy="492443"/>
          </a:xfrm>
          <a:prstGeom prst="rect">
            <a:avLst/>
          </a:prstGeom>
          <a:noFill/>
        </p:spPr>
        <p:txBody>
          <a:bodyPr wrap="square" lIns="0" tIns="0" rIns="0" bIns="0" rtlCol="0">
            <a:spAutoFit/>
          </a:bodyPr>
          <a:lstStyle/>
          <a:p>
            <a:r>
              <a:rPr lang="es-CL" sz="1600" b="1" dirty="0">
                <a:solidFill>
                  <a:prstClr val="black"/>
                </a:solidFill>
                <a:latin typeface="Swis721 Cn BT" panose="020B0506020202030204" pitchFamily="34" charset="0"/>
              </a:rPr>
              <a:t>Caracterización de los Académicos</a:t>
            </a:r>
          </a:p>
          <a:p>
            <a:endParaRPr lang="es-CL" sz="1600" dirty="0">
              <a:solidFill>
                <a:srgbClr val="0F3F8B"/>
              </a:solidFill>
              <a:latin typeface="Swis721 Cn BT" panose="020B0506020202030204" pitchFamily="34" charset="0"/>
            </a:endParaRPr>
          </a:p>
        </p:txBody>
      </p:sp>
      <p:sp>
        <p:nvSpPr>
          <p:cNvPr id="5" name="Rectángulo 4"/>
          <p:cNvSpPr/>
          <p:nvPr/>
        </p:nvSpPr>
        <p:spPr>
          <a:xfrm>
            <a:off x="2833008" y="3377935"/>
            <a:ext cx="4163786" cy="685188"/>
          </a:xfrm>
          <a:prstGeom prst="rect">
            <a:avLst/>
          </a:prstGeom>
        </p:spPr>
        <p:txBody>
          <a:bodyPr wrap="square">
            <a:spAutoFit/>
          </a:bodyPr>
          <a:lstStyle/>
          <a:p>
            <a:pPr>
              <a:lnSpc>
                <a:spcPct val="107000"/>
              </a:lnSpc>
              <a:spcAft>
                <a:spcPts val="800"/>
              </a:spcAft>
            </a:pPr>
            <a:r>
              <a:rPr lang="es-ES" sz="1200" dirty="0">
                <a:solidFill>
                  <a:prstClr val="white"/>
                </a:solidFill>
              </a:rPr>
              <a:t>El actual Plan de estudios es fruto de un importante trabajo  de reflexión del claustro sobre el plan de estudios, lo cual posibilitó poder actualizar el perfil de egreso y la malla curricular</a:t>
            </a:r>
          </a:p>
        </p:txBody>
      </p:sp>
      <p:grpSp>
        <p:nvGrpSpPr>
          <p:cNvPr id="7" name="Grupo 6"/>
          <p:cNvGrpSpPr/>
          <p:nvPr/>
        </p:nvGrpSpPr>
        <p:grpSpPr>
          <a:xfrm>
            <a:off x="450432" y="3067178"/>
            <a:ext cx="8410575" cy="1306702"/>
            <a:chOff x="0" y="0"/>
            <a:chExt cx="8410575" cy="1406924"/>
          </a:xfrm>
          <a:solidFill>
            <a:schemeClr val="accent1"/>
          </a:solidFill>
        </p:grpSpPr>
        <p:sp>
          <p:nvSpPr>
            <p:cNvPr id="8" name="Rectángulo redondeado 7"/>
            <p:cNvSpPr/>
            <p:nvPr/>
          </p:nvSpPr>
          <p:spPr>
            <a:xfrm>
              <a:off x="0" y="0"/>
              <a:ext cx="8410575" cy="1406924"/>
            </a:xfrm>
            <a:prstGeom prst="roundRect">
              <a:avLst/>
            </a:prstGeom>
            <a:grpFill/>
            <a:ln w="12700" cap="flat" cmpd="sng" algn="ctr">
              <a:solidFill>
                <a:sysClr val="windowText" lastClr="000000">
                  <a:shade val="80000"/>
                  <a:hueOff val="0"/>
                  <a:satOff val="0"/>
                  <a:lumOff val="0"/>
                  <a:alphaOff val="0"/>
                </a:sysClr>
              </a:solidFill>
              <a:prstDash val="solid"/>
              <a:miter lim="800000"/>
            </a:ln>
            <a:effectLst/>
          </p:spPr>
        </p:sp>
        <p:sp>
          <p:nvSpPr>
            <p:cNvPr id="9" name="Rectángulo 8"/>
            <p:cNvSpPr/>
            <p:nvPr/>
          </p:nvSpPr>
          <p:spPr>
            <a:xfrm>
              <a:off x="68680" y="68680"/>
              <a:ext cx="8273215" cy="1107393"/>
            </a:xfrm>
            <a:prstGeom prst="rect">
              <a:avLst/>
            </a:prstGeom>
            <a:grpFill/>
            <a:ln>
              <a:noFill/>
            </a:ln>
            <a:effectLst/>
          </p:spPr>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1400" dirty="0">
                  <a:solidFill>
                    <a:schemeClr val="bg1"/>
                  </a:solidFill>
                  <a:latin typeface="Swis721 Cn BT" panose="020B0506020202030204" pitchFamily="34" charset="0"/>
                </a:rPr>
                <a:t>La dotación docente de la Carrera de Pedagogía en Música cuenta con los académicos necesarios para cubrir las necesidades del plan de estudios ofrecido. Componen el Claustro Académico 12 profesores contratados, de los cuales 1 es doctor, 4 magister y 7 profesionales de la educación y la música. Además, se dispone de 2 profesores que realizan docencia de servicio UV y 7 profesores contratados a honorarios para la realización de docencia en aquellas áreas que no son cubiertas por los profesores contratados.</a:t>
              </a:r>
              <a:endParaRPr kumimoji="0" lang="es-CL" sz="1400" i="0" u="none" strike="noStrike" kern="1200" cap="none" spc="0" normalizeH="0" baseline="0" noProof="0" dirty="0">
                <a:ln>
                  <a:noFill/>
                </a:ln>
                <a:solidFill>
                  <a:schemeClr val="bg1"/>
                </a:solidFill>
                <a:effectLst/>
                <a:uLnTx/>
                <a:uFillTx/>
                <a:latin typeface="Swis721 Cn BT" panose="020B0506020202030204" pitchFamily="34" charset="0"/>
              </a:endParaRPr>
            </a:p>
          </p:txBody>
        </p:sp>
      </p:grpSp>
      <p:sp>
        <p:nvSpPr>
          <p:cNvPr id="10" name="CuadroTexto 9">
            <a:extLst>
              <a:ext uri="{FF2B5EF4-FFF2-40B4-BE49-F238E27FC236}">
                <a16:creationId xmlns:a16="http://schemas.microsoft.com/office/drawing/2014/main" id="{6A97EDE0-9279-2D49-A940-1A6C51ED5EA2}"/>
              </a:ext>
            </a:extLst>
          </p:cNvPr>
          <p:cNvSpPr txBox="1"/>
          <p:nvPr/>
        </p:nvSpPr>
        <p:spPr>
          <a:xfrm>
            <a:off x="366712" y="881218"/>
            <a:ext cx="7069016" cy="246221"/>
          </a:xfrm>
          <a:prstGeom prst="rect">
            <a:avLst/>
          </a:prstGeom>
          <a:noFill/>
        </p:spPr>
        <p:txBody>
          <a:bodyPr wrap="square" lIns="0" tIns="0" rIns="0" bIns="0" rtlCol="0">
            <a:spAutoFit/>
          </a:bodyPr>
          <a:lstStyle/>
          <a:p>
            <a:r>
              <a:rPr lang="es-CL" sz="1600" dirty="0">
                <a:solidFill>
                  <a:prstClr val="black"/>
                </a:solidFill>
                <a:latin typeface="Swis721 Cn BT" panose="020B0506020202030204" pitchFamily="34" charset="0"/>
              </a:rPr>
              <a:t>Año 2020</a:t>
            </a:r>
            <a:endParaRPr lang="es-CL" sz="1600" dirty="0">
              <a:solidFill>
                <a:srgbClr val="0F3F8B"/>
              </a:solidFill>
              <a:latin typeface="Swis721 Cn BT" panose="020B0506020202030204" pitchFamily="34" charset="0"/>
            </a:endParaRPr>
          </a:p>
        </p:txBody>
      </p:sp>
      <p:sp>
        <p:nvSpPr>
          <p:cNvPr id="11" name="CuadroTexto 10">
            <a:extLst>
              <a:ext uri="{FF2B5EF4-FFF2-40B4-BE49-F238E27FC236}">
                <a16:creationId xmlns:a16="http://schemas.microsoft.com/office/drawing/2014/main" id="{6A97EDE0-9279-2D49-A940-1A6C51ED5EA2}"/>
              </a:ext>
            </a:extLst>
          </p:cNvPr>
          <p:cNvSpPr txBox="1"/>
          <p:nvPr/>
        </p:nvSpPr>
        <p:spPr>
          <a:xfrm>
            <a:off x="391173" y="2762007"/>
            <a:ext cx="7069016" cy="492443"/>
          </a:xfrm>
          <a:prstGeom prst="rect">
            <a:avLst/>
          </a:prstGeom>
          <a:noFill/>
        </p:spPr>
        <p:txBody>
          <a:bodyPr wrap="square" lIns="0" tIns="0" rIns="0" bIns="0" rtlCol="0">
            <a:spAutoFit/>
          </a:bodyPr>
          <a:lstStyle/>
          <a:p>
            <a:r>
              <a:rPr lang="es-CL" sz="1600" dirty="0">
                <a:solidFill>
                  <a:prstClr val="black"/>
                </a:solidFill>
                <a:latin typeface="Swis721 Cn BT" panose="020B0506020202030204" pitchFamily="34" charset="0"/>
              </a:rPr>
              <a:t>Año 2022</a:t>
            </a:r>
          </a:p>
          <a:p>
            <a:endParaRPr lang="es-CL" sz="1600" dirty="0">
              <a:solidFill>
                <a:srgbClr val="0F3F8B"/>
              </a:solidFill>
              <a:latin typeface="Swis721 Cn BT" panose="020B0506020202030204" pitchFamily="34" charset="0"/>
            </a:endParaRPr>
          </a:p>
        </p:txBody>
      </p:sp>
      <p:grpSp>
        <p:nvGrpSpPr>
          <p:cNvPr id="12" name="Grupo 11"/>
          <p:cNvGrpSpPr/>
          <p:nvPr/>
        </p:nvGrpSpPr>
        <p:grpSpPr>
          <a:xfrm>
            <a:off x="366712" y="1262217"/>
            <a:ext cx="8410575" cy="1306702"/>
            <a:chOff x="-83720" y="-232235"/>
            <a:chExt cx="8410575" cy="1406924"/>
          </a:xfrm>
          <a:solidFill>
            <a:schemeClr val="accent1"/>
          </a:solidFill>
        </p:grpSpPr>
        <p:sp>
          <p:nvSpPr>
            <p:cNvPr id="13" name="Rectángulo redondeado 12"/>
            <p:cNvSpPr/>
            <p:nvPr/>
          </p:nvSpPr>
          <p:spPr>
            <a:xfrm>
              <a:off x="-83720" y="-232235"/>
              <a:ext cx="8410575" cy="1406924"/>
            </a:xfrm>
            <a:prstGeom prst="roundRect">
              <a:avLst/>
            </a:prstGeom>
            <a:grpFill/>
            <a:ln w="12700" cap="flat" cmpd="sng" algn="ctr">
              <a:solidFill>
                <a:sysClr val="windowText" lastClr="000000">
                  <a:shade val="80000"/>
                  <a:hueOff val="0"/>
                  <a:satOff val="0"/>
                  <a:lumOff val="0"/>
                  <a:alphaOff val="0"/>
                </a:sysClr>
              </a:solidFill>
              <a:prstDash val="solid"/>
              <a:miter lim="800000"/>
            </a:ln>
            <a:effectLst/>
          </p:spPr>
        </p:sp>
        <p:sp>
          <p:nvSpPr>
            <p:cNvPr id="14" name="Rectángulo 13"/>
            <p:cNvSpPr/>
            <p:nvPr/>
          </p:nvSpPr>
          <p:spPr>
            <a:xfrm>
              <a:off x="53640" y="-77176"/>
              <a:ext cx="8273215" cy="1107393"/>
            </a:xfrm>
            <a:prstGeom prst="rect">
              <a:avLst/>
            </a:prstGeom>
            <a:grpFill/>
            <a:ln>
              <a:noFill/>
            </a:ln>
            <a:effectLst/>
          </p:spPr>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sz="1400" dirty="0">
                  <a:solidFill>
                    <a:schemeClr val="bg1"/>
                  </a:solidFill>
                  <a:latin typeface="Swis721 Cn BT" panose="020B0506020202030204" pitchFamily="34" charset="0"/>
                </a:rPr>
                <a:t>La dotación docente de la Carrera de Pedagogía en Música cuenta con los académicos necesarios para cubrir las necesidades del plan de estudios ofrecido. Componen el Claustro Académico 12 profesores contratados, de los cuales 7 tienen jornada completa y 5 jornada parcial. Además, se dispone de 10 profesores contratados a honorarios para la realización de docencia en aquellas áreas que no son cubiertas por los profesores contratados.</a:t>
              </a:r>
              <a:endParaRPr kumimoji="0" lang="es-CL" sz="1400" i="0" u="none" strike="noStrike" kern="1200" cap="none" spc="0" normalizeH="0" baseline="0" noProof="0" dirty="0">
                <a:ln>
                  <a:noFill/>
                </a:ln>
                <a:solidFill>
                  <a:schemeClr val="bg1"/>
                </a:solidFill>
                <a:effectLst/>
                <a:uLnTx/>
                <a:uFillTx/>
                <a:latin typeface="Swis721 Cn BT" panose="020B0506020202030204" pitchFamily="34" charset="0"/>
              </a:endParaRPr>
            </a:p>
          </p:txBody>
        </p:sp>
      </p:grpSp>
    </p:spTree>
    <p:extLst>
      <p:ext uri="{BB962C8B-B14F-4D97-AF65-F5344CB8AC3E}">
        <p14:creationId xmlns:p14="http://schemas.microsoft.com/office/powerpoint/2010/main" val="53082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97EDE0-9279-2D49-A940-1A6C51ED5EA2}"/>
              </a:ext>
            </a:extLst>
          </p:cNvPr>
          <p:cNvSpPr txBox="1"/>
          <p:nvPr/>
        </p:nvSpPr>
        <p:spPr>
          <a:xfrm>
            <a:off x="3006466" y="104553"/>
            <a:ext cx="7069016" cy="492443"/>
          </a:xfrm>
          <a:prstGeom prst="rect">
            <a:avLst/>
          </a:prstGeom>
          <a:noFill/>
        </p:spPr>
        <p:txBody>
          <a:bodyPr wrap="square" lIns="0" tIns="0" rIns="0" bIns="0" rtlCol="0">
            <a:spAutoFit/>
          </a:bodyPr>
          <a:lstStyle/>
          <a:p>
            <a:r>
              <a:rPr lang="es-CL" sz="1600" dirty="0">
                <a:solidFill>
                  <a:prstClr val="white"/>
                </a:solidFill>
                <a:latin typeface="Swis721 Cn BT" panose="020B0506020202030204" pitchFamily="34" charset="0"/>
              </a:rPr>
              <a:t>Antecedentes Generales de la Carrera</a:t>
            </a:r>
          </a:p>
          <a:p>
            <a:endParaRPr lang="es-CL" sz="1600" dirty="0">
              <a:solidFill>
                <a:srgbClr val="0F3F8B"/>
              </a:solidFill>
              <a:latin typeface="Swis721 Cn BT" panose="020B0506020202030204" pitchFamily="34" charset="0"/>
            </a:endParaRPr>
          </a:p>
        </p:txBody>
      </p:sp>
      <p:sp>
        <p:nvSpPr>
          <p:cNvPr id="4" name="CuadroTexto 3">
            <a:extLst>
              <a:ext uri="{FF2B5EF4-FFF2-40B4-BE49-F238E27FC236}">
                <a16:creationId xmlns:a16="http://schemas.microsoft.com/office/drawing/2014/main" id="{6A97EDE0-9279-2D49-A940-1A6C51ED5EA2}"/>
              </a:ext>
            </a:extLst>
          </p:cNvPr>
          <p:cNvSpPr txBox="1"/>
          <p:nvPr/>
        </p:nvSpPr>
        <p:spPr>
          <a:xfrm>
            <a:off x="391173" y="596996"/>
            <a:ext cx="7069016" cy="492443"/>
          </a:xfrm>
          <a:prstGeom prst="rect">
            <a:avLst/>
          </a:prstGeom>
          <a:noFill/>
        </p:spPr>
        <p:txBody>
          <a:bodyPr wrap="square" lIns="0" tIns="0" rIns="0" bIns="0" rtlCol="0">
            <a:spAutoFit/>
          </a:bodyPr>
          <a:lstStyle/>
          <a:p>
            <a:r>
              <a:rPr lang="es-CL" sz="1600" b="1" dirty="0">
                <a:solidFill>
                  <a:prstClr val="black"/>
                </a:solidFill>
                <a:latin typeface="Swis721 Cn BT" panose="020B0506020202030204" pitchFamily="34" charset="0"/>
              </a:rPr>
              <a:t>Caracterización de los Estudiantes</a:t>
            </a:r>
          </a:p>
          <a:p>
            <a:endParaRPr lang="es-CL" sz="1600" dirty="0">
              <a:solidFill>
                <a:srgbClr val="0F3F8B"/>
              </a:solidFill>
              <a:latin typeface="Swis721 Cn BT" panose="020B0506020202030204" pitchFamily="34" charset="0"/>
            </a:endParaRPr>
          </a:p>
        </p:txBody>
      </p:sp>
      <p:sp>
        <p:nvSpPr>
          <p:cNvPr id="5" name="Rectángulo 4"/>
          <p:cNvSpPr/>
          <p:nvPr/>
        </p:nvSpPr>
        <p:spPr>
          <a:xfrm>
            <a:off x="2833008" y="3377935"/>
            <a:ext cx="4163786" cy="685188"/>
          </a:xfrm>
          <a:prstGeom prst="rect">
            <a:avLst/>
          </a:prstGeom>
        </p:spPr>
        <p:txBody>
          <a:bodyPr wrap="square">
            <a:spAutoFit/>
          </a:bodyPr>
          <a:lstStyle/>
          <a:p>
            <a:pPr>
              <a:lnSpc>
                <a:spcPct val="107000"/>
              </a:lnSpc>
              <a:spcAft>
                <a:spcPts val="800"/>
              </a:spcAft>
            </a:pPr>
            <a:r>
              <a:rPr lang="es-ES" sz="1200" dirty="0">
                <a:solidFill>
                  <a:prstClr val="white"/>
                </a:solidFill>
              </a:rPr>
              <a:t>El actual Plan de estudios es fruto de un importante trabajo  de reflexión del claustro sobre el plan de estudios, lo cual posibilitó poder actualizar el perfil de egreso y la malla curricular</a:t>
            </a:r>
          </a:p>
        </p:txBody>
      </p:sp>
      <p:grpSp>
        <p:nvGrpSpPr>
          <p:cNvPr id="7" name="Grupo 6"/>
          <p:cNvGrpSpPr/>
          <p:nvPr/>
        </p:nvGrpSpPr>
        <p:grpSpPr>
          <a:xfrm>
            <a:off x="229996" y="876761"/>
            <a:ext cx="8410575" cy="1431286"/>
            <a:chOff x="0" y="0"/>
            <a:chExt cx="8410575" cy="1406924"/>
          </a:xfrm>
          <a:solidFill>
            <a:schemeClr val="accent1"/>
          </a:solidFill>
        </p:grpSpPr>
        <p:sp>
          <p:nvSpPr>
            <p:cNvPr id="8" name="Rectángulo redondeado 7"/>
            <p:cNvSpPr/>
            <p:nvPr/>
          </p:nvSpPr>
          <p:spPr>
            <a:xfrm>
              <a:off x="0" y="0"/>
              <a:ext cx="8410575" cy="1406924"/>
            </a:xfrm>
            <a:prstGeom prst="roundRect">
              <a:avLst/>
            </a:prstGeom>
            <a:grpFill/>
            <a:ln w="12700" cap="flat" cmpd="sng" algn="ctr">
              <a:solidFill>
                <a:sysClr val="windowText" lastClr="000000">
                  <a:shade val="80000"/>
                  <a:hueOff val="0"/>
                  <a:satOff val="0"/>
                  <a:lumOff val="0"/>
                  <a:alphaOff val="0"/>
                </a:sysClr>
              </a:solidFill>
              <a:prstDash val="solid"/>
              <a:miter lim="800000"/>
            </a:ln>
            <a:effectLst/>
          </p:spPr>
        </p:sp>
        <p:sp>
          <p:nvSpPr>
            <p:cNvPr id="9" name="Rectángulo 8"/>
            <p:cNvSpPr/>
            <p:nvPr/>
          </p:nvSpPr>
          <p:spPr>
            <a:xfrm>
              <a:off x="68680" y="68680"/>
              <a:ext cx="8273215" cy="1107393"/>
            </a:xfrm>
            <a:prstGeom prst="rect">
              <a:avLst/>
            </a:prstGeom>
            <a:grpFill/>
            <a:ln>
              <a:noFill/>
            </a:ln>
            <a:effectLst/>
          </p:spPr>
          <p:txBody>
            <a:bodyPr spcFirstLastPara="0" vert="horz" wrap="square" lIns="76200" tIns="76200" rIns="76200" bIns="76200" numCol="1" spcCol="1270" anchor="ctr" anchorCtr="0">
              <a:noAutofit/>
            </a:bodyPr>
            <a:lstStyle/>
            <a:p>
              <a:pPr algn="just" defTabSz="889000">
                <a:lnSpc>
                  <a:spcPct val="90000"/>
                </a:lnSpc>
                <a:spcBef>
                  <a:spcPct val="0"/>
                </a:spcBef>
                <a:spcAft>
                  <a:spcPct val="35000"/>
                </a:spcAft>
              </a:pPr>
              <a:endParaRPr lang="es-CL" sz="1400" dirty="0">
                <a:solidFill>
                  <a:srgbClr val="FF0000"/>
                </a:solidFill>
                <a:latin typeface="Swis721 Cn BT" panose="020B0506020202030204" pitchFamily="34" charset="0"/>
              </a:endParaRPr>
            </a:p>
          </p:txBody>
        </p:sp>
      </p:grpSp>
      <p:sp>
        <p:nvSpPr>
          <p:cNvPr id="3" name="Rectángulo 2"/>
          <p:cNvSpPr/>
          <p:nvPr/>
        </p:nvSpPr>
        <p:spPr>
          <a:xfrm>
            <a:off x="401769" y="923052"/>
            <a:ext cx="8067027" cy="1169551"/>
          </a:xfrm>
          <a:prstGeom prst="rect">
            <a:avLst/>
          </a:prstGeom>
        </p:spPr>
        <p:txBody>
          <a:bodyPr wrap="square">
            <a:spAutoFit/>
          </a:bodyPr>
          <a:lstStyle/>
          <a:p>
            <a:pPr lvl="0" algn="just"/>
            <a:r>
              <a:rPr lang="es-MX" sz="1400" dirty="0">
                <a:solidFill>
                  <a:schemeClr val="bg1"/>
                </a:solidFill>
                <a:latin typeface="Swis721 Cn BT" panose="020B0506020202030204" pitchFamily="34" charset="0"/>
              </a:rPr>
              <a:t>La Carrera de Pedagogía en Música, a marzo de 2021, tuvo una matrícula efectiva de primer año de 25 estudiantes. El perfil se estructura en 20% de mujeres y 80% de hombre. En su mayoría provienen de Colegios</a:t>
            </a:r>
          </a:p>
          <a:p>
            <a:pPr lvl="0" algn="just"/>
            <a:r>
              <a:rPr lang="es-MX" sz="1400" dirty="0">
                <a:solidFill>
                  <a:schemeClr val="bg1"/>
                </a:solidFill>
                <a:latin typeface="Swis721 Cn BT" panose="020B0506020202030204" pitchFamily="34" charset="0"/>
              </a:rPr>
              <a:t>particulares subvencionados (52%), Servicio Local de Educación (12%), municipal (12%) otros establecimientos 24%. Provienen principalmente de la Región de Valparaíso (17), contanto con 8 estudiantes de fuera de la región.</a:t>
            </a:r>
          </a:p>
          <a:p>
            <a:pPr lvl="0" algn="just"/>
            <a:r>
              <a:rPr lang="es-MX" sz="1400" dirty="0">
                <a:solidFill>
                  <a:schemeClr val="bg1"/>
                </a:solidFill>
                <a:latin typeface="Swis721 Cn BT" panose="020B0506020202030204" pitchFamily="34" charset="0"/>
              </a:rPr>
              <a:t>El año 2022 la carrera tuvo una matrícula de 25 estudiantes de primer año.</a:t>
            </a:r>
            <a:endParaRPr lang="es-CL" sz="1400" dirty="0">
              <a:solidFill>
                <a:schemeClr val="bg1"/>
              </a:solidFill>
              <a:latin typeface="Swis721 Cn BT" panose="020B0506020202030204" pitchFamily="34"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1506988574"/>
              </p:ext>
            </p:extLst>
          </p:nvPr>
        </p:nvGraphicFramePr>
        <p:xfrm>
          <a:off x="603326" y="2409560"/>
          <a:ext cx="4806280" cy="2294255"/>
        </p:xfrm>
        <a:graphic>
          <a:graphicData uri="http://schemas.openxmlformats.org/drawingml/2006/table">
            <a:tbl>
              <a:tblPr firstRow="1" firstCol="1" bandRow="1">
                <a:tableStyleId>{5C22544A-7EE6-4342-B048-85BDC9FD1C3A}</a:tableStyleId>
              </a:tblPr>
              <a:tblGrid>
                <a:gridCol w="917341">
                  <a:extLst>
                    <a:ext uri="{9D8B030D-6E8A-4147-A177-3AD203B41FA5}">
                      <a16:colId xmlns:a16="http://schemas.microsoft.com/office/drawing/2014/main" val="20000"/>
                    </a:ext>
                  </a:extLst>
                </a:gridCol>
                <a:gridCol w="800834">
                  <a:extLst>
                    <a:ext uri="{9D8B030D-6E8A-4147-A177-3AD203B41FA5}">
                      <a16:colId xmlns:a16="http://schemas.microsoft.com/office/drawing/2014/main" val="20001"/>
                    </a:ext>
                  </a:extLst>
                </a:gridCol>
                <a:gridCol w="729777">
                  <a:extLst>
                    <a:ext uri="{9D8B030D-6E8A-4147-A177-3AD203B41FA5}">
                      <a16:colId xmlns:a16="http://schemas.microsoft.com/office/drawing/2014/main" val="20002"/>
                    </a:ext>
                  </a:extLst>
                </a:gridCol>
                <a:gridCol w="1179164">
                  <a:extLst>
                    <a:ext uri="{9D8B030D-6E8A-4147-A177-3AD203B41FA5}">
                      <a16:colId xmlns:a16="http://schemas.microsoft.com/office/drawing/2014/main" val="20003"/>
                    </a:ext>
                  </a:extLst>
                </a:gridCol>
                <a:gridCol w="1179164">
                  <a:extLst>
                    <a:ext uri="{9D8B030D-6E8A-4147-A177-3AD203B41FA5}">
                      <a16:colId xmlns:a16="http://schemas.microsoft.com/office/drawing/2014/main" val="20004"/>
                    </a:ext>
                  </a:extLst>
                </a:gridCol>
              </a:tblGrid>
              <a:tr h="344170">
                <a:tc rowSpan="2">
                  <a:txBody>
                    <a:bodyPr/>
                    <a:lstStyle/>
                    <a:p>
                      <a:pPr algn="ctr">
                        <a:lnSpc>
                          <a:spcPct val="107000"/>
                        </a:lnSpc>
                        <a:spcAft>
                          <a:spcPts val="800"/>
                        </a:spcAft>
                      </a:pPr>
                      <a:r>
                        <a:rPr lang="es-MX" sz="900" dirty="0">
                          <a:effectLst/>
                        </a:rPr>
                        <a:t>Año</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gridSpan="3">
                  <a:txBody>
                    <a:bodyPr/>
                    <a:lstStyle/>
                    <a:p>
                      <a:pPr algn="ctr">
                        <a:lnSpc>
                          <a:spcPct val="107000"/>
                        </a:lnSpc>
                        <a:spcAft>
                          <a:spcPts val="800"/>
                        </a:spcAft>
                      </a:pPr>
                      <a:r>
                        <a:rPr lang="es-MX" sz="900">
                          <a:effectLst/>
                        </a:rPr>
                        <a:t>Puntajes PSU</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hMerge="1">
                  <a:txBody>
                    <a:bodyPr/>
                    <a:lstStyle/>
                    <a:p>
                      <a:endParaRPr lang="es-ES"/>
                    </a:p>
                  </a:txBody>
                  <a:tcPr/>
                </a:tc>
                <a:tc hMerge="1">
                  <a:txBody>
                    <a:bodyPr/>
                    <a:lstStyle/>
                    <a:p>
                      <a:endParaRPr lang="es-ES"/>
                    </a:p>
                  </a:txBody>
                  <a:tcPr/>
                </a:tc>
                <a:tc>
                  <a:txBody>
                    <a:bodyPr/>
                    <a:lstStyle/>
                    <a:p>
                      <a:pPr algn="ctr">
                        <a:lnSpc>
                          <a:spcPct val="107000"/>
                        </a:lnSpc>
                        <a:spcAft>
                          <a:spcPts val="800"/>
                        </a:spcAft>
                      </a:pPr>
                      <a:r>
                        <a:rPr lang="es-MX" sz="900">
                          <a:effectLst/>
                        </a:rPr>
                        <a:t>Tasa de retención al primer año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0000"/>
                  </a:ext>
                </a:extLst>
              </a:tr>
              <a:tr h="162560">
                <a:tc vMerge="1">
                  <a:txBody>
                    <a:bodyPr/>
                    <a:lstStyle/>
                    <a:p>
                      <a:endParaRPr lang="es-ES"/>
                    </a:p>
                  </a:txBody>
                  <a:tcPr/>
                </a:tc>
                <a:tc>
                  <a:txBody>
                    <a:bodyPr/>
                    <a:lstStyle/>
                    <a:p>
                      <a:pPr algn="ctr">
                        <a:lnSpc>
                          <a:spcPct val="107000"/>
                        </a:lnSpc>
                        <a:spcAft>
                          <a:spcPts val="800"/>
                        </a:spcAft>
                      </a:pPr>
                      <a:r>
                        <a:rPr lang="es-ES" sz="900" dirty="0">
                          <a:effectLst/>
                        </a:rPr>
                        <a:t>PPLM*</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ES" sz="900" dirty="0">
                          <a:effectLst/>
                        </a:rPr>
                        <a:t>PMX**</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ES" sz="900" dirty="0">
                          <a:effectLst/>
                        </a:rPr>
                        <a:t>PMI***</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nSpc>
                          <a:spcPct val="107000"/>
                        </a:lnSpc>
                        <a:spcAft>
                          <a:spcPts val="800"/>
                        </a:spcAft>
                      </a:pPr>
                      <a:r>
                        <a:rPr lang="es-ES" sz="9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0001"/>
                  </a:ext>
                </a:extLst>
              </a:tr>
              <a:tr h="357505">
                <a:tc>
                  <a:txBody>
                    <a:bodyPr/>
                    <a:lstStyle/>
                    <a:p>
                      <a:pPr algn="ctr">
                        <a:lnSpc>
                          <a:spcPct val="107000"/>
                        </a:lnSpc>
                        <a:spcAft>
                          <a:spcPts val="800"/>
                        </a:spcAft>
                      </a:pPr>
                      <a:r>
                        <a:rPr lang="es-MX" sz="900">
                          <a:effectLst/>
                        </a:rPr>
                        <a:t>2017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ES" sz="900" dirty="0">
                          <a:effectLst/>
                        </a:rPr>
                        <a:t>569</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S" sz="900" dirty="0">
                          <a:effectLst/>
                        </a:rPr>
                        <a:t>621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S" sz="900">
                          <a:effectLst/>
                        </a:rPr>
                        <a:t>515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S" sz="900" dirty="0">
                          <a:effectLst/>
                        </a:rPr>
                        <a: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2"/>
                  </a:ext>
                </a:extLst>
              </a:tr>
              <a:tr h="357505">
                <a:tc>
                  <a:txBody>
                    <a:bodyPr/>
                    <a:lstStyle/>
                    <a:p>
                      <a:pPr algn="ctr">
                        <a:lnSpc>
                          <a:spcPct val="107000"/>
                        </a:lnSpc>
                        <a:spcAft>
                          <a:spcPts val="800"/>
                        </a:spcAft>
                      </a:pPr>
                      <a:r>
                        <a:rPr lang="es-MX" sz="900">
                          <a:effectLst/>
                        </a:rPr>
                        <a:t>2018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ES" sz="900" dirty="0">
                          <a:effectLst/>
                        </a:rPr>
                        <a:t>554</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S" sz="900">
                          <a:effectLst/>
                        </a:rPr>
                        <a:t>646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S" sz="900">
                          <a:effectLst/>
                        </a:rPr>
                        <a:t>504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S" sz="900" dirty="0">
                          <a:effectLst/>
                        </a:rPr>
                        <a:t>81,1%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3"/>
                  </a:ext>
                </a:extLst>
              </a:tr>
              <a:tr h="357505">
                <a:tc>
                  <a:txBody>
                    <a:bodyPr/>
                    <a:lstStyle/>
                    <a:p>
                      <a:pPr algn="ctr">
                        <a:lnSpc>
                          <a:spcPct val="107000"/>
                        </a:lnSpc>
                        <a:spcAft>
                          <a:spcPts val="800"/>
                        </a:spcAft>
                      </a:pPr>
                      <a:r>
                        <a:rPr lang="es-MX" sz="900">
                          <a:effectLst/>
                        </a:rPr>
                        <a:t>2019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ES" sz="900" dirty="0">
                          <a:effectLst/>
                        </a:rPr>
                        <a:t>565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S" sz="900" dirty="0">
                          <a:effectLst/>
                        </a:rPr>
                        <a:t>652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S" sz="900">
                          <a:effectLst/>
                        </a:rPr>
                        <a:t>502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S" sz="900">
                          <a:effectLst/>
                        </a:rPr>
                        <a:t>87%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4"/>
                  </a:ext>
                </a:extLst>
              </a:tr>
              <a:tr h="357505">
                <a:tc>
                  <a:txBody>
                    <a:bodyPr/>
                    <a:lstStyle/>
                    <a:p>
                      <a:pPr algn="ctr">
                        <a:lnSpc>
                          <a:spcPct val="107000"/>
                        </a:lnSpc>
                        <a:spcAft>
                          <a:spcPts val="800"/>
                        </a:spcAft>
                      </a:pPr>
                      <a:r>
                        <a:rPr lang="es-MX" sz="900" dirty="0">
                          <a:effectLst/>
                        </a:rPr>
                        <a:t>2020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ES" sz="900" dirty="0">
                          <a:effectLst/>
                        </a:rPr>
                        <a:t>552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S" sz="900" dirty="0">
                          <a:effectLst/>
                        </a:rPr>
                        <a:t>708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MX" sz="900">
                          <a:effectLst/>
                        </a:rPr>
                        <a:t>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7000"/>
                        </a:lnSpc>
                        <a:spcAft>
                          <a:spcPts val="800"/>
                        </a:spcAft>
                      </a:pPr>
                      <a:r>
                        <a:rPr lang="es-ES" sz="900" dirty="0">
                          <a:effectLst/>
                        </a:rPr>
                        <a:t>83,3%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5"/>
                  </a:ext>
                </a:extLst>
              </a:tr>
              <a:tr h="357505">
                <a:tc>
                  <a:txBody>
                    <a:bodyPr/>
                    <a:lstStyle/>
                    <a:p>
                      <a:pPr algn="ctr">
                        <a:lnSpc>
                          <a:spcPct val="107000"/>
                        </a:lnSpc>
                        <a:spcAft>
                          <a:spcPts val="80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2021</a:t>
                      </a:r>
                    </a:p>
                  </a:txBody>
                  <a:tcPr marL="68580" marR="68580" marT="9525" marB="0" anchor="ctr"/>
                </a:tc>
                <a:tc>
                  <a:txBody>
                    <a:bodyPr/>
                    <a:lstStyle/>
                    <a:p>
                      <a:pPr algn="ctr">
                        <a:lnSpc>
                          <a:spcPct val="107000"/>
                        </a:lnSpc>
                        <a:spcAft>
                          <a:spcPts val="80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553</a:t>
                      </a:r>
                    </a:p>
                  </a:txBody>
                  <a:tcPr marL="68580" marR="68580" marT="9525" marB="0"/>
                </a:tc>
                <a:tc>
                  <a:txBody>
                    <a:bodyPr/>
                    <a:lstStyle/>
                    <a:p>
                      <a:pPr algn="ctr">
                        <a:lnSpc>
                          <a:spcPct val="107000"/>
                        </a:lnSpc>
                        <a:spcAft>
                          <a:spcPts val="80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650</a:t>
                      </a:r>
                    </a:p>
                  </a:txBody>
                  <a:tcPr marL="68580" marR="68580" marT="9525" marB="0"/>
                </a:tc>
                <a:tc>
                  <a:txBody>
                    <a:bodyPr/>
                    <a:lstStyle/>
                    <a:p>
                      <a:pPr algn="ctr">
                        <a:lnSpc>
                          <a:spcPct val="107000"/>
                        </a:lnSpc>
                        <a:spcAft>
                          <a:spcPts val="80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503</a:t>
                      </a:r>
                    </a:p>
                  </a:txBody>
                  <a:tcPr marL="68580" marR="68580" marT="9525" marB="0"/>
                </a:tc>
                <a:tc>
                  <a:txBody>
                    <a:bodyPr/>
                    <a:lstStyle/>
                    <a:p>
                      <a:pPr algn="ctr">
                        <a:lnSpc>
                          <a:spcPct val="107000"/>
                        </a:lnSpc>
                        <a:spcAft>
                          <a:spcPts val="800"/>
                        </a:spcAft>
                      </a:pPr>
                      <a:r>
                        <a:rPr lang="es-ES" sz="900" dirty="0">
                          <a:effectLst/>
                          <a:latin typeface="Calibri" panose="020F0502020204030204" pitchFamily="34" charset="0"/>
                          <a:ea typeface="Calibri" panose="020F0502020204030204" pitchFamily="34" charset="0"/>
                          <a:cs typeface="Times New Roman" panose="02020603050405020304" pitchFamily="18" charset="0"/>
                        </a:rPr>
                        <a:t>95.3%</a:t>
                      </a:r>
                    </a:p>
                  </a:txBody>
                  <a:tcPr marL="68580" marR="68580" marT="9525" marB="0"/>
                </a:tc>
                <a:extLst>
                  <a:ext uri="{0D108BD9-81ED-4DB2-BD59-A6C34878D82A}">
                    <a16:rowId xmlns:a16="http://schemas.microsoft.com/office/drawing/2014/main" val="4290129219"/>
                  </a:ext>
                </a:extLst>
              </a:tr>
            </a:tbl>
          </a:graphicData>
        </a:graphic>
      </p:graphicFrame>
      <p:sp>
        <p:nvSpPr>
          <p:cNvPr id="16" name="Rectángulo 15"/>
          <p:cNvSpPr/>
          <p:nvPr/>
        </p:nvSpPr>
        <p:spPr>
          <a:xfrm>
            <a:off x="5561956" y="3532208"/>
            <a:ext cx="2743555" cy="1061829"/>
          </a:xfrm>
          <a:prstGeom prst="rect">
            <a:avLst/>
          </a:prstGeom>
        </p:spPr>
        <p:txBody>
          <a:bodyPr wrap="square">
            <a:spAutoFit/>
          </a:bodyPr>
          <a:lstStyle/>
          <a:p>
            <a:pPr lvl="0" algn="just"/>
            <a:r>
              <a:rPr lang="es-MX" sz="900" dirty="0">
                <a:latin typeface="Swis721 Cn BT" panose="020B0506020202030204" pitchFamily="34" charset="0"/>
              </a:rPr>
              <a:t>* </a:t>
            </a:r>
            <a:r>
              <a:rPr lang="es-ES" sz="900" dirty="0">
                <a:latin typeface="Swis721 Cn BT" panose="020B0506020202030204" pitchFamily="34" charset="0"/>
              </a:rPr>
              <a:t>Puntaje promedio en pruebas de lenguaje, comunicación y matemáticas de matriculados por admisión regular</a:t>
            </a:r>
          </a:p>
          <a:p>
            <a:pPr lvl="0" algn="just"/>
            <a:r>
              <a:rPr lang="es-MX" sz="900" dirty="0">
                <a:latin typeface="Swis721 Cn BT" panose="020B0506020202030204" pitchFamily="34" charset="0"/>
              </a:rPr>
              <a:t>** Puntaje promedio máximo ingresado</a:t>
            </a:r>
          </a:p>
          <a:p>
            <a:pPr lvl="0" algn="just"/>
            <a:r>
              <a:rPr lang="es-MX" sz="900" dirty="0">
                <a:latin typeface="Swis721 Cn BT" panose="020B0506020202030204" pitchFamily="34" charset="0"/>
              </a:rPr>
              <a:t>***Puntaje promedio mínimo ingresado </a:t>
            </a:r>
          </a:p>
          <a:p>
            <a:pPr lvl="0" algn="just"/>
            <a:endParaRPr lang="es-MX" sz="900" dirty="0">
              <a:solidFill>
                <a:schemeClr val="bg1"/>
              </a:solidFill>
              <a:latin typeface="Swis721 Cn BT" panose="020B0506020202030204" pitchFamily="34" charset="0"/>
            </a:endParaRPr>
          </a:p>
          <a:p>
            <a:pPr lvl="0" algn="just"/>
            <a:r>
              <a:rPr lang="es-MX" sz="900" dirty="0">
                <a:latin typeface="Swis721 Cn BT" panose="020B0506020202030204" pitchFamily="34" charset="0"/>
              </a:rPr>
              <a:t>Fuente: Formulario de Antecedentes, sección </a:t>
            </a:r>
            <a:r>
              <a:rPr lang="es-MX" sz="900" dirty="0" err="1">
                <a:latin typeface="Swis721 Cn BT" panose="020B0506020202030204" pitchFamily="34" charset="0"/>
              </a:rPr>
              <a:t>B</a:t>
            </a:r>
            <a:r>
              <a:rPr lang="es-MX" sz="900" dirty="0" err="1">
                <a:solidFill>
                  <a:schemeClr val="bg1"/>
                </a:solidFill>
                <a:latin typeface="Swis721 Cn BT" panose="020B0506020202030204" pitchFamily="34" charset="0"/>
              </a:rPr>
              <a:t>.x</a:t>
            </a:r>
            <a:r>
              <a:rPr lang="es-MX" sz="900" dirty="0">
                <a:solidFill>
                  <a:schemeClr val="bg1"/>
                </a:solidFill>
                <a:latin typeface="Swis721 Cn BT" panose="020B0506020202030204" pitchFamily="34" charset="0"/>
              </a:rPr>
              <a:t> estudiantes.</a:t>
            </a:r>
            <a:endParaRPr lang="es-CL" sz="900" dirty="0">
              <a:solidFill>
                <a:schemeClr val="bg1"/>
              </a:solidFill>
              <a:latin typeface="Swis721 Cn BT" panose="020B0506020202030204" pitchFamily="34" charset="0"/>
            </a:endParaRPr>
          </a:p>
        </p:txBody>
      </p:sp>
    </p:spTree>
    <p:extLst>
      <p:ext uri="{BB962C8B-B14F-4D97-AF65-F5344CB8AC3E}">
        <p14:creationId xmlns:p14="http://schemas.microsoft.com/office/powerpoint/2010/main" val="341759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97EDE0-9279-2D49-A940-1A6C51ED5EA2}"/>
              </a:ext>
            </a:extLst>
          </p:cNvPr>
          <p:cNvSpPr txBox="1"/>
          <p:nvPr/>
        </p:nvSpPr>
        <p:spPr>
          <a:xfrm>
            <a:off x="3006466" y="104553"/>
            <a:ext cx="7069016" cy="246221"/>
          </a:xfrm>
          <a:prstGeom prst="rect">
            <a:avLst/>
          </a:prstGeom>
          <a:noFill/>
        </p:spPr>
        <p:txBody>
          <a:bodyPr wrap="square" lIns="0" tIns="0" rIns="0" bIns="0" rtlCol="0">
            <a:spAutoFit/>
          </a:bodyPr>
          <a:lstStyle/>
          <a:p>
            <a:r>
              <a:rPr lang="es-CL" sz="1600" dirty="0">
                <a:solidFill>
                  <a:prstClr val="white"/>
                </a:solidFill>
                <a:latin typeface="Swis721 Cn BT" panose="020B0506020202030204" pitchFamily="34" charset="0"/>
              </a:rPr>
              <a:t>Proceso de Autoevaluación </a:t>
            </a:r>
            <a:endParaRPr lang="es-CL" sz="1600" dirty="0">
              <a:solidFill>
                <a:srgbClr val="0F3F8B"/>
              </a:solidFill>
              <a:latin typeface="Swis721 Cn BT" panose="020B0506020202030204" pitchFamily="34" charset="0"/>
            </a:endParaRPr>
          </a:p>
        </p:txBody>
      </p:sp>
      <p:sp>
        <p:nvSpPr>
          <p:cNvPr id="4" name="CuadroTexto 3">
            <a:extLst>
              <a:ext uri="{FF2B5EF4-FFF2-40B4-BE49-F238E27FC236}">
                <a16:creationId xmlns:a16="http://schemas.microsoft.com/office/drawing/2014/main" id="{6A97EDE0-9279-2D49-A940-1A6C51ED5EA2}"/>
              </a:ext>
            </a:extLst>
          </p:cNvPr>
          <p:cNvSpPr txBox="1"/>
          <p:nvPr/>
        </p:nvSpPr>
        <p:spPr>
          <a:xfrm>
            <a:off x="391173" y="596996"/>
            <a:ext cx="7069016" cy="492443"/>
          </a:xfrm>
          <a:prstGeom prst="rect">
            <a:avLst/>
          </a:prstGeom>
          <a:noFill/>
        </p:spPr>
        <p:txBody>
          <a:bodyPr wrap="square" lIns="0" tIns="0" rIns="0" bIns="0" rtlCol="0">
            <a:spAutoFit/>
          </a:bodyPr>
          <a:lstStyle/>
          <a:p>
            <a:r>
              <a:rPr lang="es-CL" sz="1600" b="1" dirty="0">
                <a:solidFill>
                  <a:prstClr val="black"/>
                </a:solidFill>
                <a:latin typeface="Swis721 Cn BT" panose="020B0506020202030204" pitchFamily="34" charset="0"/>
              </a:rPr>
              <a:t>Integrantes del Comité de Autoevaluación</a:t>
            </a:r>
          </a:p>
          <a:p>
            <a:endParaRPr lang="es-CL" sz="1600" dirty="0">
              <a:solidFill>
                <a:srgbClr val="0F3F8B"/>
              </a:solidFill>
              <a:latin typeface="Swis721 Cn BT" panose="020B0506020202030204" pitchFamily="34" charset="0"/>
            </a:endParaRPr>
          </a:p>
        </p:txBody>
      </p:sp>
      <p:sp>
        <p:nvSpPr>
          <p:cNvPr id="5" name="Rectángulo 4"/>
          <p:cNvSpPr/>
          <p:nvPr/>
        </p:nvSpPr>
        <p:spPr>
          <a:xfrm>
            <a:off x="2833008" y="3377935"/>
            <a:ext cx="4163786" cy="685188"/>
          </a:xfrm>
          <a:prstGeom prst="rect">
            <a:avLst/>
          </a:prstGeom>
        </p:spPr>
        <p:txBody>
          <a:bodyPr wrap="square">
            <a:spAutoFit/>
          </a:bodyPr>
          <a:lstStyle/>
          <a:p>
            <a:pPr>
              <a:lnSpc>
                <a:spcPct val="107000"/>
              </a:lnSpc>
              <a:spcAft>
                <a:spcPts val="800"/>
              </a:spcAft>
            </a:pPr>
            <a:r>
              <a:rPr lang="es-ES" sz="1200" dirty="0">
                <a:solidFill>
                  <a:prstClr val="white"/>
                </a:solidFill>
              </a:rPr>
              <a:t>El actual Plan de estudios es fruto de un importante trabajo  de reflexión del claustro sobre el plan de estudios, lo cual posibilitó poder actualizar el perfil de egreso y la malla curricular</a:t>
            </a:r>
          </a:p>
        </p:txBody>
      </p:sp>
      <p:sp>
        <p:nvSpPr>
          <p:cNvPr id="8" name="Rectángulo redondeado 7"/>
          <p:cNvSpPr/>
          <p:nvPr/>
        </p:nvSpPr>
        <p:spPr>
          <a:xfrm>
            <a:off x="317014" y="966716"/>
            <a:ext cx="7976158" cy="1477327"/>
          </a:xfrm>
          <a:prstGeom prst="roundRect">
            <a:avLst/>
          </a:prstGeom>
          <a:solidFill>
            <a:schemeClr val="accent1"/>
          </a:solidFill>
          <a:ln w="12700" cap="flat" cmpd="sng" algn="ctr">
            <a:solidFill>
              <a:sysClr val="windowText" lastClr="000000">
                <a:shade val="80000"/>
                <a:hueOff val="0"/>
                <a:satOff val="0"/>
                <a:lumOff val="0"/>
                <a:alphaOff val="0"/>
              </a:sysClr>
            </a:solidFill>
            <a:prstDash val="solid"/>
            <a:miter lim="800000"/>
          </a:ln>
          <a:effectLst/>
        </p:spPr>
      </p:sp>
      <p:sp>
        <p:nvSpPr>
          <p:cNvPr id="10" name="CuadroTexto 9">
            <a:extLst>
              <a:ext uri="{FF2B5EF4-FFF2-40B4-BE49-F238E27FC236}">
                <a16:creationId xmlns:a16="http://schemas.microsoft.com/office/drawing/2014/main" id="{6A97EDE0-9279-2D49-A940-1A6C51ED5EA2}"/>
              </a:ext>
            </a:extLst>
          </p:cNvPr>
          <p:cNvSpPr txBox="1"/>
          <p:nvPr/>
        </p:nvSpPr>
        <p:spPr>
          <a:xfrm>
            <a:off x="776863" y="1043188"/>
            <a:ext cx="7280350" cy="1600438"/>
          </a:xfrm>
          <a:prstGeom prst="rect">
            <a:avLst/>
          </a:prstGeom>
          <a:noFill/>
        </p:spPr>
        <p:txBody>
          <a:bodyPr wrap="square" lIns="0" tIns="0" rIns="0" bIns="0" rtlCol="0">
            <a:spAutoFit/>
          </a:bodyPr>
          <a:lstStyle/>
          <a:p>
            <a:pPr marL="285750" indent="-285750">
              <a:buFontTx/>
              <a:buChar char="-"/>
            </a:pPr>
            <a:r>
              <a:rPr lang="es-CL" sz="1600" dirty="0" err="1">
                <a:solidFill>
                  <a:schemeClr val="bg1"/>
                </a:solidFill>
                <a:latin typeface="Swis721 Cn BT" panose="020B0506020202030204" pitchFamily="34" charset="0"/>
              </a:rPr>
              <a:t>Edda</a:t>
            </a:r>
            <a:r>
              <a:rPr lang="es-CL" sz="1600" dirty="0">
                <a:solidFill>
                  <a:schemeClr val="bg1"/>
                </a:solidFill>
                <a:latin typeface="Swis721 Cn BT" panose="020B0506020202030204" pitchFamily="34" charset="0"/>
              </a:rPr>
              <a:t> Meléndez Pinto, Coordinadora del Comité de Autoevaluación</a:t>
            </a:r>
          </a:p>
          <a:p>
            <a:pPr marL="285750" indent="-285750">
              <a:buFontTx/>
              <a:buChar char="-"/>
            </a:pPr>
            <a:r>
              <a:rPr lang="es-CL" sz="1600" dirty="0">
                <a:solidFill>
                  <a:schemeClr val="bg1"/>
                </a:solidFill>
                <a:latin typeface="Swis721 Cn BT" panose="020B0506020202030204" pitchFamily="34" charset="0"/>
              </a:rPr>
              <a:t>Pablo Palacios Torres, miembro del Comité</a:t>
            </a:r>
          </a:p>
          <a:p>
            <a:pPr marL="285750" indent="-285750">
              <a:buFontTx/>
              <a:buChar char="-"/>
            </a:pPr>
            <a:r>
              <a:rPr lang="es-ES" sz="1600" dirty="0">
                <a:solidFill>
                  <a:schemeClr val="bg1"/>
                </a:solidFill>
                <a:latin typeface="Swis721 Cn BT" panose="020B0506020202030204" pitchFamily="34" charset="0"/>
              </a:rPr>
              <a:t>Wilson </a:t>
            </a:r>
            <a:r>
              <a:rPr lang="es-ES" sz="1600" dirty="0" err="1">
                <a:solidFill>
                  <a:schemeClr val="bg1"/>
                </a:solidFill>
                <a:latin typeface="Swis721 Cn BT" panose="020B0506020202030204" pitchFamily="34" charset="0"/>
              </a:rPr>
              <a:t>Umanzor</a:t>
            </a:r>
            <a:r>
              <a:rPr lang="es-ES" sz="1600" dirty="0">
                <a:solidFill>
                  <a:schemeClr val="bg1"/>
                </a:solidFill>
                <a:latin typeface="Swis721 Cn BT" panose="020B0506020202030204" pitchFamily="34" charset="0"/>
              </a:rPr>
              <a:t> Rocha, apoyo administrativo</a:t>
            </a:r>
          </a:p>
          <a:p>
            <a:endParaRPr lang="es-ES" sz="800" dirty="0">
              <a:solidFill>
                <a:schemeClr val="bg1"/>
              </a:solidFill>
              <a:latin typeface="Swis721 Cn BT" panose="020B0506020202030204" pitchFamily="34" charset="0"/>
            </a:endParaRPr>
          </a:p>
          <a:p>
            <a:pPr marL="1435100" indent="-1435100"/>
            <a:r>
              <a:rPr lang="es-ES" sz="1600" dirty="0">
                <a:solidFill>
                  <a:schemeClr val="bg1"/>
                </a:solidFill>
                <a:latin typeface="Swis721 Cn BT" panose="020B0506020202030204" pitchFamily="34" charset="0"/>
              </a:rPr>
              <a:t>Comité ampliado:  Incluye a Marcelo Arancibia (director del Instituto de Filosofía) y   Angela Vallejos (ex directora de la Carrera de Pedagogía en Música)</a:t>
            </a:r>
            <a:endParaRPr lang="es-CL" sz="1600" dirty="0">
              <a:solidFill>
                <a:schemeClr val="bg1"/>
              </a:solidFill>
              <a:latin typeface="Swis721 Cn BT" panose="020B0506020202030204" pitchFamily="34" charset="0"/>
            </a:endParaRPr>
          </a:p>
          <a:p>
            <a:endParaRPr lang="es-CL" sz="1600" dirty="0">
              <a:solidFill>
                <a:srgbClr val="FF0000"/>
              </a:solidFill>
              <a:latin typeface="Swis721 Cn BT" panose="020B0506020202030204" pitchFamily="34" charset="0"/>
            </a:endParaRPr>
          </a:p>
        </p:txBody>
      </p:sp>
      <p:sp>
        <p:nvSpPr>
          <p:cNvPr id="15" name="CuadroTexto 14">
            <a:extLst>
              <a:ext uri="{FF2B5EF4-FFF2-40B4-BE49-F238E27FC236}">
                <a16:creationId xmlns:a16="http://schemas.microsoft.com/office/drawing/2014/main" id="{6A97EDE0-9279-2D49-A940-1A6C51ED5EA2}"/>
              </a:ext>
            </a:extLst>
          </p:cNvPr>
          <p:cNvSpPr txBox="1"/>
          <p:nvPr/>
        </p:nvSpPr>
        <p:spPr>
          <a:xfrm>
            <a:off x="279675" y="2593445"/>
            <a:ext cx="7069016" cy="492443"/>
          </a:xfrm>
          <a:prstGeom prst="rect">
            <a:avLst/>
          </a:prstGeom>
          <a:noFill/>
        </p:spPr>
        <p:txBody>
          <a:bodyPr wrap="square" lIns="0" tIns="0" rIns="0" bIns="0" rtlCol="0">
            <a:spAutoFit/>
          </a:bodyPr>
          <a:lstStyle/>
          <a:p>
            <a:r>
              <a:rPr lang="es-CL" sz="1600" dirty="0">
                <a:solidFill>
                  <a:prstClr val="black"/>
                </a:solidFill>
                <a:latin typeface="Swis721 Cn BT" panose="020B0506020202030204" pitchFamily="34" charset="0"/>
              </a:rPr>
              <a:t>Periodo en que se llevó a cabo el proceso de autoevaluación</a:t>
            </a:r>
          </a:p>
          <a:p>
            <a:endParaRPr lang="es-CL" sz="1600" dirty="0">
              <a:solidFill>
                <a:srgbClr val="0F3F8B"/>
              </a:solidFill>
              <a:latin typeface="Swis721 Cn BT" panose="020B0506020202030204" pitchFamily="34" charset="0"/>
            </a:endParaRPr>
          </a:p>
        </p:txBody>
      </p:sp>
      <p:grpSp>
        <p:nvGrpSpPr>
          <p:cNvPr id="16" name="Grupo 15"/>
          <p:cNvGrpSpPr/>
          <p:nvPr/>
        </p:nvGrpSpPr>
        <p:grpSpPr>
          <a:xfrm>
            <a:off x="248334" y="2892248"/>
            <a:ext cx="8410575" cy="1306702"/>
            <a:chOff x="0" y="0"/>
            <a:chExt cx="8410575" cy="1406924"/>
          </a:xfrm>
          <a:solidFill>
            <a:schemeClr val="accent1"/>
          </a:solidFill>
        </p:grpSpPr>
        <p:sp>
          <p:nvSpPr>
            <p:cNvPr id="17" name="Rectángulo redondeado 16"/>
            <p:cNvSpPr/>
            <p:nvPr/>
          </p:nvSpPr>
          <p:spPr>
            <a:xfrm>
              <a:off x="0" y="0"/>
              <a:ext cx="8410575" cy="1406924"/>
            </a:xfrm>
            <a:prstGeom prst="roundRect">
              <a:avLst/>
            </a:prstGeom>
            <a:grpFill/>
            <a:ln w="12700" cap="flat" cmpd="sng" algn="ctr">
              <a:solidFill>
                <a:sysClr val="windowText" lastClr="000000">
                  <a:shade val="80000"/>
                  <a:hueOff val="0"/>
                  <a:satOff val="0"/>
                  <a:lumOff val="0"/>
                  <a:alphaOff val="0"/>
                </a:sysClr>
              </a:solidFill>
              <a:prstDash val="solid"/>
              <a:miter lim="800000"/>
            </a:ln>
            <a:effectLst/>
          </p:spPr>
        </p:sp>
        <p:sp>
          <p:nvSpPr>
            <p:cNvPr id="18" name="Rectángulo 17"/>
            <p:cNvSpPr/>
            <p:nvPr/>
          </p:nvSpPr>
          <p:spPr>
            <a:xfrm>
              <a:off x="68680" y="68680"/>
              <a:ext cx="8273215" cy="1107393"/>
            </a:xfrm>
            <a:prstGeom prst="rect">
              <a:avLst/>
            </a:prstGeom>
            <a:grpFill/>
            <a:ln>
              <a:noFill/>
            </a:ln>
            <a:effectLst/>
          </p:spPr>
          <p:txBody>
            <a:bodyPr spcFirstLastPara="0" vert="horz" wrap="square" lIns="76200" tIns="76200" rIns="76200" bIns="76200" numCol="1" spcCol="1270" anchor="ctr" anchorCtr="0">
              <a:noAutofit/>
            </a:bodyPr>
            <a:lstStyle/>
            <a:p>
              <a:pPr algn="just" defTabSz="889000">
                <a:lnSpc>
                  <a:spcPct val="90000"/>
                </a:lnSpc>
                <a:spcBef>
                  <a:spcPct val="0"/>
                </a:spcBef>
                <a:spcAft>
                  <a:spcPct val="35000"/>
                </a:spcAft>
              </a:pPr>
              <a:endParaRPr lang="es-CL" sz="1400" dirty="0">
                <a:solidFill>
                  <a:prstClr val="white"/>
                </a:solidFill>
                <a:latin typeface="Swis721 Cn BT" panose="020B0506020202030204" pitchFamily="34" charset="0"/>
              </a:endParaRPr>
            </a:p>
          </p:txBody>
        </p:sp>
      </p:grpSp>
      <p:sp>
        <p:nvSpPr>
          <p:cNvPr id="19" name="CuadroTexto 18">
            <a:extLst>
              <a:ext uri="{FF2B5EF4-FFF2-40B4-BE49-F238E27FC236}">
                <a16:creationId xmlns:a16="http://schemas.microsoft.com/office/drawing/2014/main" id="{6A97EDE0-9279-2D49-A940-1A6C51ED5EA2}"/>
              </a:ext>
            </a:extLst>
          </p:cNvPr>
          <p:cNvSpPr txBox="1"/>
          <p:nvPr/>
        </p:nvSpPr>
        <p:spPr>
          <a:xfrm>
            <a:off x="420790" y="3191899"/>
            <a:ext cx="8065661" cy="984885"/>
          </a:xfrm>
          <a:prstGeom prst="rect">
            <a:avLst/>
          </a:prstGeom>
          <a:noFill/>
        </p:spPr>
        <p:txBody>
          <a:bodyPr wrap="square" lIns="0" tIns="0" rIns="0" bIns="0" rtlCol="0">
            <a:spAutoFit/>
          </a:bodyPr>
          <a:lstStyle/>
          <a:p>
            <a:pPr algn="just"/>
            <a:r>
              <a:rPr lang="es-CL" sz="1600" dirty="0">
                <a:solidFill>
                  <a:schemeClr val="bg1"/>
                </a:solidFill>
                <a:latin typeface="Swis721 Cn BT" panose="020B0506020202030204" pitchFamily="34" charset="0"/>
              </a:rPr>
              <a:t>El proceso de autoevaluación fue desarrollado por el Comité de Autoevaluación durante los años 2020 y 2021, siendo postergada la visita de pares evaluadores por el contexto sanitario del país. Actualmente la CNA acordó realizar el proceso en formato virtual en los días 12,13 y 14 de abril del presente año.</a:t>
            </a:r>
          </a:p>
          <a:p>
            <a:endParaRPr lang="es-CL" sz="1600" dirty="0">
              <a:solidFill>
                <a:srgbClr val="FF0000"/>
              </a:solidFill>
              <a:latin typeface="Swis721 Cn BT" panose="020B0506020202030204" pitchFamily="34" charset="0"/>
            </a:endParaRPr>
          </a:p>
        </p:txBody>
      </p:sp>
    </p:spTree>
    <p:extLst>
      <p:ext uri="{BB962C8B-B14F-4D97-AF65-F5344CB8AC3E}">
        <p14:creationId xmlns:p14="http://schemas.microsoft.com/office/powerpoint/2010/main" val="136585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A97EDE0-9279-2D49-A940-1A6C51ED5EA2}"/>
              </a:ext>
            </a:extLst>
          </p:cNvPr>
          <p:cNvSpPr txBox="1"/>
          <p:nvPr/>
        </p:nvSpPr>
        <p:spPr>
          <a:xfrm>
            <a:off x="3006466" y="104553"/>
            <a:ext cx="7069016" cy="492443"/>
          </a:xfrm>
          <a:prstGeom prst="rect">
            <a:avLst/>
          </a:prstGeom>
          <a:noFill/>
        </p:spPr>
        <p:txBody>
          <a:bodyPr wrap="square" lIns="0" tIns="0" rIns="0" bIns="0" rtlCol="0">
            <a:spAutoFit/>
          </a:bodyPr>
          <a:lstStyle/>
          <a:p>
            <a:r>
              <a:rPr lang="es-CL" sz="1600" dirty="0">
                <a:solidFill>
                  <a:prstClr val="white"/>
                </a:solidFill>
                <a:latin typeface="Swis721 Cn BT" panose="020B0506020202030204" pitchFamily="34" charset="0"/>
              </a:rPr>
              <a:t>Análisis de Brechas</a:t>
            </a:r>
          </a:p>
          <a:p>
            <a:endParaRPr lang="es-CL" sz="1600" dirty="0">
              <a:solidFill>
                <a:srgbClr val="0F3F8B"/>
              </a:solidFill>
              <a:latin typeface="Swis721 Cn BT" panose="020B0506020202030204" pitchFamily="34" charset="0"/>
            </a:endParaRPr>
          </a:p>
        </p:txBody>
      </p:sp>
      <p:sp>
        <p:nvSpPr>
          <p:cNvPr id="5" name="Rectángulo 4"/>
          <p:cNvSpPr/>
          <p:nvPr/>
        </p:nvSpPr>
        <p:spPr>
          <a:xfrm>
            <a:off x="2833008" y="3377935"/>
            <a:ext cx="4163786" cy="685188"/>
          </a:xfrm>
          <a:prstGeom prst="rect">
            <a:avLst/>
          </a:prstGeom>
        </p:spPr>
        <p:txBody>
          <a:bodyPr wrap="square">
            <a:spAutoFit/>
          </a:bodyPr>
          <a:lstStyle/>
          <a:p>
            <a:pPr>
              <a:lnSpc>
                <a:spcPct val="107000"/>
              </a:lnSpc>
              <a:spcAft>
                <a:spcPts val="800"/>
              </a:spcAft>
            </a:pPr>
            <a:r>
              <a:rPr lang="es-ES" sz="1200" dirty="0">
                <a:solidFill>
                  <a:prstClr val="white"/>
                </a:solidFill>
              </a:rPr>
              <a:t>El actual Plan de estudios es fruto de un importante trabajo  de reflexión del claustro sobre el plan de estudios, lo cual posibilitó poder actualizar el perfil de egreso y la malla curricular</a:t>
            </a:r>
          </a:p>
        </p:txBody>
      </p:sp>
      <p:sp>
        <p:nvSpPr>
          <p:cNvPr id="10" name="CuadroTexto 9">
            <a:extLst>
              <a:ext uri="{FF2B5EF4-FFF2-40B4-BE49-F238E27FC236}">
                <a16:creationId xmlns:a16="http://schemas.microsoft.com/office/drawing/2014/main" id="{6A97EDE0-9279-2D49-A940-1A6C51ED5EA2}"/>
              </a:ext>
            </a:extLst>
          </p:cNvPr>
          <p:cNvSpPr txBox="1"/>
          <p:nvPr/>
        </p:nvSpPr>
        <p:spPr>
          <a:xfrm>
            <a:off x="366712" y="595178"/>
            <a:ext cx="7069016" cy="492443"/>
          </a:xfrm>
          <a:prstGeom prst="rect">
            <a:avLst/>
          </a:prstGeom>
          <a:noFill/>
        </p:spPr>
        <p:txBody>
          <a:bodyPr wrap="square" lIns="0" tIns="0" rIns="0" bIns="0" rtlCol="0">
            <a:spAutoFit/>
          </a:bodyPr>
          <a:lstStyle/>
          <a:p>
            <a:r>
              <a:rPr lang="es-CL" sz="1600" dirty="0">
                <a:solidFill>
                  <a:prstClr val="black"/>
                </a:solidFill>
                <a:latin typeface="Swis721 Cn BT" panose="020B0506020202030204" pitchFamily="34" charset="0"/>
              </a:rPr>
              <a:t>Plan de Mejoras, Dimensión 1, Propósitos e Institucionalidad de la Carrera</a:t>
            </a:r>
          </a:p>
          <a:p>
            <a:endParaRPr lang="es-CL" sz="1600" dirty="0">
              <a:solidFill>
                <a:srgbClr val="0F3F8B"/>
              </a:solidFill>
              <a:latin typeface="Swis721 Cn BT" panose="020B050602020203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670055753"/>
              </p:ext>
            </p:extLst>
          </p:nvPr>
        </p:nvGraphicFramePr>
        <p:xfrm>
          <a:off x="65315" y="881216"/>
          <a:ext cx="8915400" cy="4220891"/>
        </p:xfrm>
        <a:graphic>
          <a:graphicData uri="http://schemas.openxmlformats.org/drawingml/2006/table">
            <a:tbl>
              <a:tblPr firstRow="1" firstCol="1" bandRow="1">
                <a:tableStyleId>{5C22544A-7EE6-4342-B048-85BDC9FD1C3A}</a:tableStyleId>
              </a:tblPr>
              <a:tblGrid>
                <a:gridCol w="3010503">
                  <a:extLst>
                    <a:ext uri="{9D8B030D-6E8A-4147-A177-3AD203B41FA5}">
                      <a16:colId xmlns:a16="http://schemas.microsoft.com/office/drawing/2014/main" val="20000"/>
                    </a:ext>
                  </a:extLst>
                </a:gridCol>
                <a:gridCol w="5904897">
                  <a:extLst>
                    <a:ext uri="{9D8B030D-6E8A-4147-A177-3AD203B41FA5}">
                      <a16:colId xmlns:a16="http://schemas.microsoft.com/office/drawing/2014/main" val="20001"/>
                    </a:ext>
                  </a:extLst>
                </a:gridCol>
              </a:tblGrid>
              <a:tr h="378942">
                <a:tc>
                  <a:txBody>
                    <a:bodyPr/>
                    <a:lstStyle/>
                    <a:p>
                      <a:pPr algn="ctr">
                        <a:lnSpc>
                          <a:spcPct val="107000"/>
                        </a:lnSpc>
                        <a:spcAft>
                          <a:spcPts val="800"/>
                        </a:spcAft>
                      </a:pPr>
                      <a:r>
                        <a:rPr lang="es-MX" sz="900" dirty="0">
                          <a:effectLst/>
                          <a:latin typeface="Swis721 BT" panose="020B0504020202020204" pitchFamily="34" charset="0"/>
                        </a:rPr>
                        <a:t>Oportunidad de Mejora</a:t>
                      </a:r>
                      <a:endParaRPr lang="es-ES" sz="1100" dirty="0">
                        <a:effectLst/>
                        <a:latin typeface="Swis721 BT" panose="020B0504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7000"/>
                        </a:lnSpc>
                        <a:spcAft>
                          <a:spcPts val="800"/>
                        </a:spcAft>
                      </a:pPr>
                      <a:r>
                        <a:rPr lang="es-MX" sz="900" dirty="0">
                          <a:effectLst/>
                          <a:latin typeface="Swis721 BT" panose="020B0504020202020204" pitchFamily="34" charset="0"/>
                        </a:rPr>
                        <a:t>Principales avances</a:t>
                      </a:r>
                      <a:endParaRPr lang="es-ES" sz="1100" dirty="0">
                        <a:effectLst/>
                        <a:latin typeface="Swis721 BT" panose="020B0504020202020204" pitchFamily="34" charset="0"/>
                        <a:ea typeface="Calibri" panose="020F0502020204030204" pitchFamily="34" charset="0"/>
                        <a:cs typeface="Times New Roman" panose="02020603050405020304" pitchFamily="18" charset="0"/>
                      </a:endParaRPr>
                    </a:p>
                  </a:txBody>
                  <a:tcPr marL="68580" marR="68580" marT="9525" marB="0" anchor="ctr"/>
                </a:tc>
                <a:extLst>
                  <a:ext uri="{0D108BD9-81ED-4DB2-BD59-A6C34878D82A}">
                    <a16:rowId xmlns:a16="http://schemas.microsoft.com/office/drawing/2014/main" val="10000"/>
                  </a:ext>
                </a:extLst>
              </a:tr>
              <a:tr h="1646328">
                <a:tc>
                  <a:txBody>
                    <a:bodyPr/>
                    <a:lstStyle/>
                    <a:p>
                      <a:pPr algn="ctr">
                        <a:lnSpc>
                          <a:spcPct val="107000"/>
                        </a:lnSpc>
                        <a:spcAft>
                          <a:spcPts val="800"/>
                        </a:spcAft>
                      </a:pPr>
                      <a:r>
                        <a:rPr lang="es-ES" sz="900" dirty="0">
                          <a:effectLst/>
                          <a:latin typeface="Swis721 BT" panose="020B0504020202020204" pitchFamily="34" charset="0"/>
                        </a:rPr>
                        <a:t>Fortalecer vínculos estratégicos</a:t>
                      </a:r>
                      <a:r>
                        <a:rPr lang="es-ES" sz="900" spc="5" dirty="0">
                          <a:effectLst/>
                          <a:latin typeface="Swis721 BT" panose="020B0504020202020204" pitchFamily="34" charset="0"/>
                        </a:rPr>
                        <a:t> </a:t>
                      </a:r>
                      <a:r>
                        <a:rPr lang="es-ES" sz="900" dirty="0">
                          <a:effectLst/>
                          <a:latin typeface="Swis721 BT" panose="020B0504020202020204" pitchFamily="34" charset="0"/>
                        </a:rPr>
                        <a:t>en</a:t>
                      </a:r>
                      <a:r>
                        <a:rPr lang="es-ES" sz="900" spc="5" dirty="0">
                          <a:effectLst/>
                          <a:latin typeface="Swis721 BT" panose="020B0504020202020204" pitchFamily="34" charset="0"/>
                        </a:rPr>
                        <a:t> </a:t>
                      </a:r>
                      <a:r>
                        <a:rPr lang="es-ES" sz="900" dirty="0">
                          <a:effectLst/>
                          <a:latin typeface="Swis721 BT" panose="020B0504020202020204" pitchFamily="34" charset="0"/>
                        </a:rPr>
                        <a:t>relación</a:t>
                      </a:r>
                      <a:r>
                        <a:rPr lang="es-ES" sz="900" spc="5" dirty="0">
                          <a:effectLst/>
                          <a:latin typeface="Swis721 BT" panose="020B0504020202020204" pitchFamily="34" charset="0"/>
                        </a:rPr>
                        <a:t> </a:t>
                      </a:r>
                      <a:r>
                        <a:rPr lang="es-ES" sz="900" dirty="0">
                          <a:effectLst/>
                          <a:latin typeface="Swis721 BT" panose="020B0504020202020204" pitchFamily="34" charset="0"/>
                        </a:rPr>
                        <a:t>a</a:t>
                      </a:r>
                      <a:r>
                        <a:rPr lang="es-ES" sz="900" spc="5" dirty="0">
                          <a:effectLst/>
                          <a:latin typeface="Swis721 BT" panose="020B0504020202020204" pitchFamily="34" charset="0"/>
                        </a:rPr>
                        <a:t> </a:t>
                      </a:r>
                      <a:r>
                        <a:rPr lang="es-ES" sz="900" dirty="0">
                          <a:effectLst/>
                          <a:latin typeface="Swis721 BT" panose="020B0504020202020204" pitchFamily="34" charset="0"/>
                        </a:rPr>
                        <a:t>los</a:t>
                      </a:r>
                      <a:r>
                        <a:rPr lang="es-ES" sz="900" spc="5" dirty="0">
                          <a:effectLst/>
                          <a:latin typeface="Swis721 BT" panose="020B0504020202020204" pitchFamily="34" charset="0"/>
                        </a:rPr>
                        <a:t> </a:t>
                      </a:r>
                      <a:r>
                        <a:rPr lang="es-ES" sz="900" dirty="0">
                          <a:effectLst/>
                          <a:latin typeface="Swis721 BT" panose="020B0504020202020204" pitchFamily="34" charset="0"/>
                        </a:rPr>
                        <a:t>desafíos</a:t>
                      </a:r>
                      <a:r>
                        <a:rPr lang="es-ES" sz="900" spc="5" dirty="0">
                          <a:effectLst/>
                          <a:latin typeface="Swis721 BT" panose="020B0504020202020204" pitchFamily="34" charset="0"/>
                        </a:rPr>
                        <a:t> </a:t>
                      </a:r>
                      <a:r>
                        <a:rPr lang="es-ES" sz="900" dirty="0">
                          <a:effectLst/>
                          <a:latin typeface="Swis721 BT" panose="020B0504020202020204" pitchFamily="34" charset="0"/>
                        </a:rPr>
                        <a:t>del</a:t>
                      </a:r>
                      <a:r>
                        <a:rPr lang="es-ES" sz="900" spc="5" dirty="0">
                          <a:effectLst/>
                          <a:latin typeface="Swis721 BT" panose="020B0504020202020204" pitchFamily="34" charset="0"/>
                        </a:rPr>
                        <a:t> </a:t>
                      </a:r>
                      <a:r>
                        <a:rPr lang="es-ES" sz="900" dirty="0">
                          <a:effectLst/>
                          <a:latin typeface="Swis721 BT" panose="020B0504020202020204" pitchFamily="34" charset="0"/>
                        </a:rPr>
                        <a:t>currículum</a:t>
                      </a:r>
                      <a:r>
                        <a:rPr lang="es-ES" sz="900" spc="-45" dirty="0">
                          <a:effectLst/>
                          <a:latin typeface="Swis721 BT" panose="020B0504020202020204" pitchFamily="34" charset="0"/>
                        </a:rPr>
                        <a:t> </a:t>
                      </a:r>
                      <a:r>
                        <a:rPr lang="es-ES" sz="900" dirty="0">
                          <a:effectLst/>
                          <a:latin typeface="Swis721 BT" panose="020B0504020202020204" pitchFamily="34" charset="0"/>
                        </a:rPr>
                        <a:t>para</a:t>
                      </a:r>
                      <a:r>
                        <a:rPr lang="es-ES" sz="900" spc="-30" dirty="0">
                          <a:effectLst/>
                          <a:latin typeface="Swis721 BT" panose="020B0504020202020204" pitchFamily="34" charset="0"/>
                        </a:rPr>
                        <a:t> </a:t>
                      </a:r>
                      <a:r>
                        <a:rPr lang="es-ES" sz="900" dirty="0">
                          <a:effectLst/>
                          <a:latin typeface="Swis721 BT" panose="020B0504020202020204" pitchFamily="34" charset="0"/>
                        </a:rPr>
                        <a:t>el</a:t>
                      </a:r>
                      <a:r>
                        <a:rPr lang="es-ES" sz="900" spc="-35" dirty="0">
                          <a:effectLst/>
                          <a:latin typeface="Swis721 BT" panose="020B0504020202020204" pitchFamily="34" charset="0"/>
                        </a:rPr>
                        <a:t> </a:t>
                      </a:r>
                      <a:r>
                        <a:rPr lang="es-ES" sz="900" dirty="0">
                          <a:effectLst/>
                          <a:latin typeface="Swis721 BT" panose="020B0504020202020204" pitchFamily="34" charset="0"/>
                        </a:rPr>
                        <a:t>acercamiento</a:t>
                      </a:r>
                      <a:r>
                        <a:rPr lang="es-ES" sz="900" spc="-215" dirty="0">
                          <a:effectLst/>
                          <a:latin typeface="Swis721 BT" panose="020B0504020202020204" pitchFamily="34" charset="0"/>
                        </a:rPr>
                        <a:t> </a:t>
                      </a:r>
                      <a:r>
                        <a:rPr lang="es-ES" sz="900" dirty="0">
                          <a:effectLst/>
                          <a:latin typeface="Swis721 BT" panose="020B0504020202020204" pitchFamily="34" charset="0"/>
                        </a:rPr>
                        <a:t>temprano</a:t>
                      </a:r>
                      <a:r>
                        <a:rPr lang="es-ES" sz="900" spc="5" dirty="0">
                          <a:effectLst/>
                          <a:latin typeface="Swis721 BT" panose="020B0504020202020204" pitchFamily="34" charset="0"/>
                        </a:rPr>
                        <a:t> </a:t>
                      </a:r>
                      <a:r>
                        <a:rPr lang="es-ES" sz="900" dirty="0">
                          <a:effectLst/>
                          <a:latin typeface="Swis721 BT" panose="020B0504020202020204" pitchFamily="34" charset="0"/>
                        </a:rPr>
                        <a:t>de</a:t>
                      </a:r>
                      <a:r>
                        <a:rPr lang="es-ES" sz="900" spc="5" dirty="0">
                          <a:effectLst/>
                          <a:latin typeface="Swis721 BT" panose="020B0504020202020204" pitchFamily="34" charset="0"/>
                        </a:rPr>
                        <a:t> </a:t>
                      </a:r>
                      <a:r>
                        <a:rPr lang="es-ES" sz="900" dirty="0">
                          <a:effectLst/>
                          <a:latin typeface="Swis721 BT" panose="020B0504020202020204" pitchFamily="34" charset="0"/>
                        </a:rPr>
                        <a:t>los</a:t>
                      </a:r>
                      <a:r>
                        <a:rPr lang="es-ES" sz="900" spc="5" dirty="0">
                          <a:effectLst/>
                          <a:latin typeface="Swis721 BT" panose="020B0504020202020204" pitchFamily="34" charset="0"/>
                        </a:rPr>
                        <a:t> </a:t>
                      </a:r>
                      <a:r>
                        <a:rPr lang="es-ES" sz="900" dirty="0">
                          <a:effectLst/>
                          <a:latin typeface="Swis721 BT" panose="020B0504020202020204" pitchFamily="34" charset="0"/>
                        </a:rPr>
                        <a:t>estudiantes,</a:t>
                      </a:r>
                      <a:r>
                        <a:rPr lang="es-ES" sz="900" spc="5" dirty="0">
                          <a:effectLst/>
                          <a:latin typeface="Swis721 BT" panose="020B0504020202020204" pitchFamily="34" charset="0"/>
                        </a:rPr>
                        <a:t> </a:t>
                      </a:r>
                      <a:r>
                        <a:rPr lang="es-ES" sz="900" dirty="0">
                          <a:effectLst/>
                          <a:latin typeface="Swis721 BT" panose="020B0504020202020204" pitchFamily="34" charset="0"/>
                        </a:rPr>
                        <a:t>vinculación</a:t>
                      </a:r>
                      <a:r>
                        <a:rPr lang="es-ES" sz="900" spc="5" dirty="0">
                          <a:effectLst/>
                          <a:latin typeface="Swis721 BT" panose="020B0504020202020204" pitchFamily="34" charset="0"/>
                        </a:rPr>
                        <a:t> </a:t>
                      </a:r>
                      <a:r>
                        <a:rPr lang="es-ES" sz="900" dirty="0">
                          <a:effectLst/>
                          <a:latin typeface="Swis721 BT" panose="020B0504020202020204" pitchFamily="34" charset="0"/>
                        </a:rPr>
                        <a:t>con</a:t>
                      </a:r>
                      <a:r>
                        <a:rPr lang="es-ES" sz="900" spc="5" dirty="0">
                          <a:effectLst/>
                          <a:latin typeface="Swis721 BT" panose="020B0504020202020204" pitchFamily="34" charset="0"/>
                        </a:rPr>
                        <a:t> </a:t>
                      </a:r>
                      <a:r>
                        <a:rPr lang="es-ES" sz="900" dirty="0">
                          <a:effectLst/>
                          <a:latin typeface="Swis721 BT" panose="020B0504020202020204" pitchFamily="34" charset="0"/>
                        </a:rPr>
                        <a:t>los</a:t>
                      </a:r>
                      <a:r>
                        <a:rPr lang="es-ES" sz="900" spc="5" dirty="0">
                          <a:effectLst/>
                          <a:latin typeface="Swis721 BT" panose="020B0504020202020204" pitchFamily="34" charset="0"/>
                        </a:rPr>
                        <a:t> </a:t>
                      </a:r>
                      <a:r>
                        <a:rPr lang="es-ES" sz="900" dirty="0">
                          <a:effectLst/>
                          <a:latin typeface="Swis721 BT" panose="020B0504020202020204" pitchFamily="34" charset="0"/>
                        </a:rPr>
                        <a:t>futuros</a:t>
                      </a:r>
                      <a:r>
                        <a:rPr lang="es-ES" sz="900" spc="5" dirty="0">
                          <a:effectLst/>
                          <a:latin typeface="Swis721 BT" panose="020B0504020202020204" pitchFamily="34" charset="0"/>
                        </a:rPr>
                        <a:t> </a:t>
                      </a:r>
                      <a:r>
                        <a:rPr lang="es-ES" sz="900" dirty="0">
                          <a:effectLst/>
                          <a:latin typeface="Swis721 BT" panose="020B0504020202020204" pitchFamily="34" charset="0"/>
                        </a:rPr>
                        <a:t>empleadores</a:t>
                      </a:r>
                      <a:r>
                        <a:rPr lang="es-ES" sz="900" spc="5" dirty="0">
                          <a:effectLst/>
                          <a:latin typeface="Swis721 BT" panose="020B0504020202020204" pitchFamily="34" charset="0"/>
                        </a:rPr>
                        <a:t> </a:t>
                      </a:r>
                      <a:r>
                        <a:rPr lang="es-ES" sz="900" dirty="0">
                          <a:effectLst/>
                          <a:latin typeface="Swis721 BT" panose="020B0504020202020204" pitchFamily="34" charset="0"/>
                        </a:rPr>
                        <a:t>y</a:t>
                      </a:r>
                      <a:r>
                        <a:rPr lang="es-ES" sz="900" spc="5" dirty="0">
                          <a:effectLst/>
                          <a:latin typeface="Swis721 BT" panose="020B0504020202020204" pitchFamily="34" charset="0"/>
                        </a:rPr>
                        <a:t> </a:t>
                      </a:r>
                      <a:r>
                        <a:rPr lang="es-ES" sz="900" dirty="0">
                          <a:effectLst/>
                          <a:latin typeface="Swis721 BT" panose="020B0504020202020204" pitchFamily="34" charset="0"/>
                        </a:rPr>
                        <a:t>desarrollar</a:t>
                      </a:r>
                      <a:r>
                        <a:rPr lang="es-ES" sz="900" spc="5" dirty="0">
                          <a:effectLst/>
                          <a:latin typeface="Swis721 BT" panose="020B0504020202020204" pitchFamily="34" charset="0"/>
                        </a:rPr>
                        <a:t> </a:t>
                      </a:r>
                      <a:r>
                        <a:rPr lang="es-ES" sz="900" dirty="0">
                          <a:effectLst/>
                          <a:latin typeface="Swis721 BT" panose="020B0504020202020204" pitchFamily="34" charset="0"/>
                        </a:rPr>
                        <a:t>un</a:t>
                      </a:r>
                      <a:r>
                        <a:rPr lang="es-ES" sz="900" spc="5" dirty="0">
                          <a:effectLst/>
                          <a:latin typeface="Swis721 BT" panose="020B0504020202020204" pitchFamily="34" charset="0"/>
                        </a:rPr>
                        <a:t> </a:t>
                      </a:r>
                      <a:r>
                        <a:rPr lang="es-ES" sz="900" dirty="0">
                          <a:effectLst/>
                          <a:latin typeface="Swis721 BT" panose="020B0504020202020204" pitchFamily="34" charset="0"/>
                        </a:rPr>
                        <a:t>conjunto</a:t>
                      </a:r>
                      <a:r>
                        <a:rPr lang="es-ES" sz="900" spc="5" dirty="0">
                          <a:effectLst/>
                          <a:latin typeface="Swis721 BT" panose="020B0504020202020204" pitchFamily="34" charset="0"/>
                        </a:rPr>
                        <a:t> </a:t>
                      </a:r>
                      <a:r>
                        <a:rPr lang="es-ES" sz="900" dirty="0">
                          <a:effectLst/>
                          <a:latin typeface="Swis721 BT" panose="020B0504020202020204" pitchFamily="34" charset="0"/>
                        </a:rPr>
                        <a:t>de</a:t>
                      </a:r>
                      <a:r>
                        <a:rPr lang="es-ES" sz="900" spc="5" dirty="0">
                          <a:effectLst/>
                          <a:latin typeface="Swis721 BT" panose="020B0504020202020204" pitchFamily="34" charset="0"/>
                        </a:rPr>
                        <a:t> </a:t>
                      </a:r>
                      <a:r>
                        <a:rPr lang="es-ES" sz="900" dirty="0">
                          <a:effectLst/>
                          <a:latin typeface="Swis721 BT" panose="020B0504020202020204" pitchFamily="34" charset="0"/>
                        </a:rPr>
                        <a:t>actividades</a:t>
                      </a:r>
                      <a:r>
                        <a:rPr lang="es-ES" sz="900" spc="5" dirty="0">
                          <a:effectLst/>
                          <a:latin typeface="Swis721 BT" panose="020B0504020202020204" pitchFamily="34" charset="0"/>
                        </a:rPr>
                        <a:t> </a:t>
                      </a:r>
                      <a:r>
                        <a:rPr lang="es-ES" sz="900" dirty="0">
                          <a:effectLst/>
                          <a:latin typeface="Swis721 BT" panose="020B0504020202020204" pitchFamily="34" charset="0"/>
                        </a:rPr>
                        <a:t>de</a:t>
                      </a:r>
                      <a:r>
                        <a:rPr lang="es-ES" sz="900" spc="-215" dirty="0">
                          <a:effectLst/>
                          <a:latin typeface="Swis721 BT" panose="020B0504020202020204" pitchFamily="34" charset="0"/>
                        </a:rPr>
                        <a:t> </a:t>
                      </a:r>
                      <a:r>
                        <a:rPr lang="es-ES" sz="900" dirty="0">
                          <a:effectLst/>
                          <a:latin typeface="Swis721 BT" panose="020B0504020202020204" pitchFamily="34" charset="0"/>
                        </a:rPr>
                        <a:t>vinculación en pedagogía</a:t>
                      </a:r>
                      <a:endParaRPr lang="es-ES" sz="1100" dirty="0">
                        <a:effectLst/>
                        <a:latin typeface="Swis721 BT" panose="020B0504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marL="0" marR="0" lvl="0" indent="0" algn="just" defTabSz="685800" rtl="0" eaLnBrk="1" fontAlgn="auto" latinLnBrk="0" hangingPunct="1">
                        <a:lnSpc>
                          <a:spcPct val="107000"/>
                        </a:lnSpc>
                        <a:spcBef>
                          <a:spcPts val="0"/>
                        </a:spcBef>
                        <a:spcAft>
                          <a:spcPts val="0"/>
                        </a:spcAft>
                        <a:buClrTx/>
                        <a:buSzTx/>
                        <a:buFontTx/>
                        <a:buNone/>
                        <a:tabLst/>
                        <a:defRPr/>
                      </a:pPr>
                      <a:r>
                        <a:rPr lang="es-ES" sz="800" kern="1200" dirty="0">
                          <a:solidFill>
                            <a:schemeClr val="dk1"/>
                          </a:solidFill>
                          <a:effectLst/>
                          <a:latin typeface="Swis721 BT" panose="020B0504020202020204" pitchFamily="34" charset="0"/>
                          <a:ea typeface="+mn-ea"/>
                          <a:cs typeface="+mn-cs"/>
                        </a:rPr>
                        <a:t>La Carrera realizó actividades relacionadas con áreas como promoción, empleadores, egresados y vinculación nacional e internacional durante el 2019 y 2020.</a:t>
                      </a:r>
                    </a:p>
                    <a:p>
                      <a:pPr marL="0" algn="just" defTabSz="685800" rtl="0" eaLnBrk="1" latinLnBrk="0" hangingPunct="1">
                        <a:spcBef>
                          <a:spcPts val="0"/>
                        </a:spcBef>
                        <a:spcAft>
                          <a:spcPts val="0"/>
                        </a:spcAft>
                      </a:pPr>
                      <a:r>
                        <a:rPr lang="es-ES" sz="800" kern="1200" dirty="0">
                          <a:solidFill>
                            <a:schemeClr val="dk1"/>
                          </a:solidFill>
                          <a:effectLst/>
                          <a:latin typeface="Swis721 BT" panose="020B0504020202020204" pitchFamily="34" charset="0"/>
                          <a:ea typeface="+mn-ea"/>
                          <a:cs typeface="+mn-cs"/>
                        </a:rPr>
                        <a:t>En los objetivos relacionados con los socios claves o empleadores, destacan el desarrollo de instancias de profesionalización docente que propician intercambio de saberes entre establecimientos educacionales, estudiantes en formación y académicos de las Carreras FID.</a:t>
                      </a:r>
                    </a:p>
                    <a:p>
                      <a:pPr marL="0" marR="0" lvl="0" indent="0" algn="just" defTabSz="685800" rtl="0" eaLnBrk="1" fontAlgn="auto" latinLnBrk="0" hangingPunct="1">
                        <a:lnSpc>
                          <a:spcPct val="100000"/>
                        </a:lnSpc>
                        <a:spcBef>
                          <a:spcPts val="0"/>
                        </a:spcBef>
                        <a:spcAft>
                          <a:spcPts val="0"/>
                        </a:spcAft>
                        <a:buClrTx/>
                        <a:buSzTx/>
                        <a:buFontTx/>
                        <a:buNone/>
                        <a:tabLst/>
                        <a:defRPr/>
                      </a:pPr>
                      <a:r>
                        <a:rPr lang="es-ES" sz="800" kern="1200" dirty="0">
                          <a:solidFill>
                            <a:schemeClr val="dk1"/>
                          </a:solidFill>
                          <a:effectLst/>
                          <a:latin typeface="Swis721 BT" panose="020B0504020202020204" pitchFamily="34" charset="0"/>
                          <a:ea typeface="+mn-ea"/>
                          <a:cs typeface="+mn-cs"/>
                        </a:rPr>
                        <a:t>Desde el año 2017 para el desarrollo de prácticas pedagógicas, desde la Unidad de Campos Clínicos y Prácticas Profesionales, se han oficializado 40 convenios. El 2020 se realizó el Primer encuentro de profesores de música / </a:t>
                      </a:r>
                      <a:r>
                        <a:rPr lang="es-ES" sz="800" kern="1200" dirty="0" err="1">
                          <a:solidFill>
                            <a:schemeClr val="dk1"/>
                          </a:solidFill>
                          <a:effectLst/>
                          <a:latin typeface="Swis721 BT" panose="020B0504020202020204" pitchFamily="34" charset="0"/>
                          <a:ea typeface="+mn-ea"/>
                          <a:cs typeface="+mn-cs"/>
                        </a:rPr>
                        <a:t>Focus</a:t>
                      </a:r>
                      <a:r>
                        <a:rPr lang="es-ES" sz="800" kern="1200" dirty="0">
                          <a:solidFill>
                            <a:schemeClr val="dk1"/>
                          </a:solidFill>
                          <a:effectLst/>
                          <a:latin typeface="Swis721 BT" panose="020B0504020202020204" pitchFamily="34" charset="0"/>
                          <a:ea typeface="+mn-ea"/>
                          <a:cs typeface="+mn-cs"/>
                        </a:rPr>
                        <a:t> </a:t>
                      </a:r>
                      <a:r>
                        <a:rPr lang="es-ES" sz="800" kern="1200" dirty="0" err="1">
                          <a:solidFill>
                            <a:schemeClr val="dk1"/>
                          </a:solidFill>
                          <a:effectLst/>
                          <a:latin typeface="Swis721 BT" panose="020B0504020202020204" pitchFamily="34" charset="0"/>
                          <a:ea typeface="+mn-ea"/>
                          <a:cs typeface="+mn-cs"/>
                        </a:rPr>
                        <a:t>Group</a:t>
                      </a:r>
                      <a:r>
                        <a:rPr lang="es-ES" sz="800" kern="1200" dirty="0">
                          <a:solidFill>
                            <a:schemeClr val="dk1"/>
                          </a:solidFill>
                          <a:effectLst/>
                          <a:latin typeface="Swis721 BT" panose="020B0504020202020204" pitchFamily="34" charset="0"/>
                          <a:ea typeface="+mn-ea"/>
                          <a:cs typeface="+mn-cs"/>
                        </a:rPr>
                        <a:t>. En actividades de VCM destacan las siguientes: Día de la Educación Musical </a:t>
                      </a:r>
                      <a:r>
                        <a:rPr lang="es-ES" sz="800" kern="1200" dirty="0" err="1">
                          <a:solidFill>
                            <a:schemeClr val="dk1"/>
                          </a:solidFill>
                          <a:effectLst/>
                          <a:latin typeface="Swis721 BT" panose="020B0504020202020204" pitchFamily="34" charset="0"/>
                          <a:ea typeface="+mn-ea"/>
                          <a:cs typeface="+mn-cs"/>
                        </a:rPr>
                        <a:t>Fladem</a:t>
                      </a:r>
                      <a:r>
                        <a:rPr lang="es-ES" sz="800" kern="1200" dirty="0">
                          <a:solidFill>
                            <a:schemeClr val="dk1"/>
                          </a:solidFill>
                          <a:effectLst/>
                          <a:latin typeface="Swis721 BT" panose="020B0504020202020204" pitchFamily="34" charset="0"/>
                          <a:ea typeface="+mn-ea"/>
                          <a:cs typeface="+mn-cs"/>
                        </a:rPr>
                        <a:t>, II Congreso Internacional de Innovación Educativa en Música y Arte Sonoro, Temporadas de Conciertos Carrera de Pedagogía en Música UV, Charlas, Actividades Planeta </a:t>
                      </a:r>
                      <a:r>
                        <a:rPr lang="es-ES" sz="800" kern="1200" dirty="0" err="1">
                          <a:solidFill>
                            <a:schemeClr val="dk1"/>
                          </a:solidFill>
                          <a:effectLst/>
                          <a:latin typeface="Swis721 BT" panose="020B0504020202020204" pitchFamily="34" charset="0"/>
                          <a:ea typeface="+mn-ea"/>
                          <a:cs typeface="+mn-cs"/>
                        </a:rPr>
                        <a:t>Minimal</a:t>
                      </a:r>
                      <a:r>
                        <a:rPr lang="es-ES" sz="800" kern="1200" dirty="0">
                          <a:solidFill>
                            <a:schemeClr val="dk1"/>
                          </a:solidFill>
                          <a:effectLst/>
                          <a:latin typeface="Swis721 BT" panose="020B0504020202020204" pitchFamily="34" charset="0"/>
                          <a:ea typeface="+mn-ea"/>
                          <a:cs typeface="+mn-cs"/>
                        </a:rPr>
                        <a:t>, Proyecto Escalera Arriba, Jornadas Tomas </a:t>
                      </a:r>
                      <a:r>
                        <a:rPr lang="es-ES" sz="800" kern="1200" dirty="0" err="1">
                          <a:solidFill>
                            <a:schemeClr val="dk1"/>
                          </a:solidFill>
                          <a:effectLst/>
                          <a:latin typeface="Swis721 BT" panose="020B0504020202020204" pitchFamily="34" charset="0"/>
                          <a:ea typeface="+mn-ea"/>
                          <a:cs typeface="+mn-cs"/>
                        </a:rPr>
                        <a:t>Lefever</a:t>
                      </a:r>
                      <a:r>
                        <a:rPr lang="es-ES" sz="800" kern="1200" dirty="0">
                          <a:solidFill>
                            <a:schemeClr val="dk1"/>
                          </a:solidFill>
                          <a:effectLst/>
                          <a:latin typeface="Swis721 BT" panose="020B0504020202020204" pitchFamily="34" charset="0"/>
                          <a:ea typeface="+mn-ea"/>
                          <a:cs typeface="+mn-cs"/>
                        </a:rPr>
                        <a:t>, Foro conversatorio sobre pedagogías: Sonido, creatividad y educación, 2do jornada de prácticas pedagógicas FID, II congreso internacional de innovación educativa en música y arte sonoro, 1era jornada de egresados con estudiantes en práctica pedagógicas.</a:t>
                      </a:r>
                    </a:p>
                    <a:p>
                      <a:pPr marL="0" algn="just" defTabSz="685800" rtl="0" eaLnBrk="1" latinLnBrk="0" hangingPunct="1">
                        <a:spcBef>
                          <a:spcPts val="0"/>
                        </a:spcBef>
                        <a:spcAft>
                          <a:spcPts val="0"/>
                        </a:spcAft>
                      </a:pPr>
                      <a:r>
                        <a:rPr lang="es-ES" sz="800" kern="1200" dirty="0">
                          <a:solidFill>
                            <a:schemeClr val="dk1"/>
                          </a:solidFill>
                          <a:effectLst/>
                          <a:latin typeface="Swis721 BT" panose="020B0504020202020204" pitchFamily="34" charset="0"/>
                          <a:ea typeface="+mn-ea"/>
                          <a:cs typeface="+mn-cs"/>
                        </a:rPr>
                        <a:t> </a:t>
                      </a:r>
                      <a:r>
                        <a:rPr lang="es-ES" sz="900" dirty="0">
                          <a:effectLst/>
                          <a:latin typeface="Swis721 BT" panose="020B0504020202020204" pitchFamily="34" charset="0"/>
                        </a:rPr>
                        <a:t> </a:t>
                      </a:r>
                      <a:endParaRPr lang="es-ES" sz="1100" dirty="0">
                        <a:effectLst/>
                        <a:latin typeface="Swis721 BT" panose="020B050402020202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0001"/>
                  </a:ext>
                </a:extLst>
              </a:tr>
              <a:tr h="1310558">
                <a:tc>
                  <a:txBody>
                    <a:bodyPr/>
                    <a:lstStyle/>
                    <a:p>
                      <a:pPr marL="0" algn="just" defTabSz="685800" rtl="0" eaLnBrk="1" latinLnBrk="0" hangingPunct="1">
                        <a:lnSpc>
                          <a:spcPct val="107000"/>
                        </a:lnSpc>
                        <a:spcAft>
                          <a:spcPts val="800"/>
                        </a:spcAft>
                      </a:pPr>
                      <a:r>
                        <a:rPr lang="es-ES" sz="800" kern="1200" dirty="0">
                          <a:solidFill>
                            <a:schemeClr val="bg1"/>
                          </a:solidFill>
                          <a:effectLst/>
                          <a:latin typeface="Swis721 BT" panose="020B0504020202020204" pitchFamily="34" charset="0"/>
                          <a:ea typeface="+mn-ea"/>
                          <a:cs typeface="+mn-cs"/>
                        </a:rPr>
                        <a:t>Completar la implementación del plan de estudios, teniendo en cuenta los requerimientos de la nueva Carrera docente y las exigencias de los perfiles de egreso y el mapa de progreso del plan de estudios</a:t>
                      </a:r>
                    </a:p>
                  </a:txBody>
                  <a:tcPr marL="68580" marR="68580" marT="9525" marB="0" anchor="ctr"/>
                </a:tc>
                <a:tc>
                  <a:txBody>
                    <a:bodyPr/>
                    <a:lstStyle/>
                    <a:p>
                      <a:pPr marL="0" algn="just" defTabSz="685800" rtl="0" eaLnBrk="1" latinLnBrk="0" hangingPunct="1">
                        <a:lnSpc>
                          <a:spcPct val="107000"/>
                        </a:lnSpc>
                        <a:spcAft>
                          <a:spcPts val="800"/>
                        </a:spcAft>
                      </a:pPr>
                      <a:r>
                        <a:rPr lang="es-ES" sz="800" kern="1200" dirty="0">
                          <a:solidFill>
                            <a:schemeClr val="dk1"/>
                          </a:solidFill>
                          <a:effectLst/>
                          <a:latin typeface="Swis721 BT" panose="020B0504020202020204" pitchFamily="34" charset="0"/>
                          <a:ea typeface="+mn-ea"/>
                          <a:cs typeface="+mn-cs"/>
                        </a:rPr>
                        <a:t>La carrera desarrolla una actualización curricular y la mejora en la implementación del plan de estudios 2017. A partir de los resultados del proceso de acreditación anterior, la carrera realiza una profunda reflexión respecto a la integración de los elementos pedagógicos y didácticos de su Plan de Estudios. Para ello realiza un trabajo en cinco etapas que finaliza con un nuevo Plan de estudios en el año 2020. </a:t>
                      </a:r>
                    </a:p>
                    <a:p>
                      <a:pPr marL="0" algn="just" defTabSz="685800" rtl="0" eaLnBrk="1" latinLnBrk="0" hangingPunct="1">
                        <a:lnSpc>
                          <a:spcPct val="107000"/>
                        </a:lnSpc>
                        <a:spcAft>
                          <a:spcPts val="800"/>
                        </a:spcAft>
                      </a:pPr>
                      <a:r>
                        <a:rPr lang="es-ES" sz="800" kern="1200" dirty="0">
                          <a:solidFill>
                            <a:schemeClr val="dk1"/>
                          </a:solidFill>
                          <a:effectLst/>
                          <a:latin typeface="Swis721 BT" panose="020B0504020202020204" pitchFamily="34" charset="0"/>
                          <a:ea typeface="+mn-ea"/>
                          <a:cs typeface="+mn-cs"/>
                        </a:rPr>
                        <a:t>La implementación del nuevo plan de estudio de la Carrera se inicia en un contexto de crisis socio sanitaria nacional e internacional, por lo que el CCP ha ido trabajando la adecuación curricular en contenidos, tiempo y formas de realizar la docencia a distancia. El primer semestre de 2020 se trabajó en la elaboración de un Plan de Evaluación del Perfil de Egreso de las mallas PMU</a:t>
                      </a:r>
                      <a:r>
                        <a:rPr lang="es-ES" sz="800" kern="1200" baseline="0" dirty="0">
                          <a:solidFill>
                            <a:schemeClr val="dk1"/>
                          </a:solidFill>
                          <a:effectLst/>
                          <a:latin typeface="Swis721 BT" panose="020B0504020202020204" pitchFamily="34" charset="0"/>
                          <a:ea typeface="+mn-ea"/>
                          <a:cs typeface="+mn-cs"/>
                        </a:rPr>
                        <a:t> </a:t>
                      </a:r>
                      <a:r>
                        <a:rPr lang="es-ES" sz="800" kern="1200" dirty="0">
                          <a:solidFill>
                            <a:schemeClr val="dk1"/>
                          </a:solidFill>
                          <a:effectLst/>
                          <a:latin typeface="Swis721 BT" panose="020B0504020202020204" pitchFamily="34" charset="0"/>
                          <a:ea typeface="+mn-ea"/>
                          <a:cs typeface="+mn-cs"/>
                        </a:rPr>
                        <a:t> y PMLU. El Plan de Estudios 2020 asegura una cobertura curricular adecuada para responder a las necesidades del sistema escolar a nivel medio y de las evaluaciones estandarizadas implementadas por el </a:t>
                      </a:r>
                      <a:r>
                        <a:rPr lang="es-ES" sz="800" kern="1200" dirty="0" err="1">
                          <a:solidFill>
                            <a:schemeClr val="dk1"/>
                          </a:solidFill>
                          <a:effectLst/>
                          <a:latin typeface="Swis721 BT" panose="020B0504020202020204" pitchFamily="34" charset="0"/>
                          <a:ea typeface="+mn-ea"/>
                          <a:cs typeface="+mn-cs"/>
                        </a:rPr>
                        <a:t>Mineduc</a:t>
                      </a:r>
                      <a:r>
                        <a:rPr lang="es-ES" sz="800" kern="1200" dirty="0">
                          <a:solidFill>
                            <a:schemeClr val="dk1"/>
                          </a:solidFill>
                          <a:effectLst/>
                          <a:latin typeface="Swis721 BT" panose="020B0504020202020204" pitchFamily="34" charset="0"/>
                          <a:ea typeface="+mn-ea"/>
                          <a:cs typeface="+mn-cs"/>
                        </a:rPr>
                        <a:t>.</a:t>
                      </a:r>
                    </a:p>
                  </a:txBody>
                  <a:tcPr marL="68580" marR="68580" marT="9525" marB="0"/>
                </a:tc>
                <a:extLst>
                  <a:ext uri="{0D108BD9-81ED-4DB2-BD59-A6C34878D82A}">
                    <a16:rowId xmlns:a16="http://schemas.microsoft.com/office/drawing/2014/main" val="10002"/>
                  </a:ext>
                </a:extLst>
              </a:tr>
              <a:tr h="734786">
                <a:tc>
                  <a:txBody>
                    <a:bodyPr/>
                    <a:lstStyle/>
                    <a:p>
                      <a:pPr algn="ctr">
                        <a:lnSpc>
                          <a:spcPct val="107000"/>
                        </a:lnSpc>
                        <a:spcAft>
                          <a:spcPts val="800"/>
                        </a:spcAft>
                      </a:pPr>
                      <a:r>
                        <a:rPr lang="es-ES" sz="900">
                          <a:effectLst/>
                          <a:latin typeface="Swis721 BT" panose="020B0504020202020204" pitchFamily="34" charset="0"/>
                        </a:rPr>
                        <a:t>Fortalecer el claustro académico en función de los desafíos de la formación pedagógica</a:t>
                      </a:r>
                      <a:endParaRPr lang="es-ES" sz="1100">
                        <a:effectLst/>
                        <a:latin typeface="Swis721 BT" panose="020B050402020202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just">
                        <a:lnSpc>
                          <a:spcPct val="107000"/>
                        </a:lnSpc>
                        <a:spcAft>
                          <a:spcPts val="800"/>
                        </a:spcAft>
                      </a:pPr>
                      <a:r>
                        <a:rPr lang="es-ES" sz="800" kern="1200" dirty="0">
                          <a:solidFill>
                            <a:schemeClr val="dk1"/>
                          </a:solidFill>
                          <a:effectLst/>
                          <a:latin typeface="Swis721 BT" panose="020B0504020202020204" pitchFamily="34" charset="0"/>
                          <a:ea typeface="+mn-ea"/>
                          <a:cs typeface="+mn-cs"/>
                        </a:rPr>
                        <a:t>Desde el año 2017 hay participación de académicos en las actividades ofertadas por la UGCDD . A ello se suma la participación de académicos/as a charlas o talleres específicos respecto a la formación inicial docente, realizados por expertos nacionales e internacionales durante el año 2019. Tres académicos de la Carrera, realizaron el Diplomado de Docencia Universitaria de la Universidad</a:t>
                      </a:r>
                      <a:r>
                        <a:rPr lang="es-ES" sz="800" kern="1200" baseline="0" dirty="0">
                          <a:solidFill>
                            <a:schemeClr val="dk1"/>
                          </a:solidFill>
                          <a:effectLst/>
                          <a:latin typeface="Swis721 BT" panose="020B0504020202020204" pitchFamily="34" charset="0"/>
                          <a:ea typeface="+mn-ea"/>
                          <a:cs typeface="+mn-cs"/>
                        </a:rPr>
                        <a:t> los años 2016, 2017 y 2019.</a:t>
                      </a:r>
                    </a:p>
                    <a:p>
                      <a:pPr algn="just">
                        <a:lnSpc>
                          <a:spcPct val="107000"/>
                        </a:lnSpc>
                        <a:spcAft>
                          <a:spcPts val="800"/>
                        </a:spcAft>
                      </a:pPr>
                      <a:r>
                        <a:rPr lang="es-ES" sz="800" kern="1200" dirty="0">
                          <a:solidFill>
                            <a:schemeClr val="dk1"/>
                          </a:solidFill>
                          <a:effectLst/>
                          <a:latin typeface="Swis721 BT" panose="020B0504020202020204" pitchFamily="34" charset="0"/>
                          <a:ea typeface="+mn-ea"/>
                          <a:cs typeface="+mn-cs"/>
                        </a:rPr>
                        <a:t>En</a:t>
                      </a:r>
                      <a:r>
                        <a:rPr lang="es-ES" sz="800" kern="1200" baseline="0" dirty="0">
                          <a:solidFill>
                            <a:schemeClr val="dk1"/>
                          </a:solidFill>
                          <a:effectLst/>
                          <a:latin typeface="Swis721 BT" panose="020B0504020202020204" pitchFamily="34" charset="0"/>
                          <a:ea typeface="+mn-ea"/>
                          <a:cs typeface="+mn-cs"/>
                        </a:rPr>
                        <a:t> 2019 s</a:t>
                      </a:r>
                      <a:r>
                        <a:rPr lang="es-ES" sz="800" kern="1200" dirty="0">
                          <a:solidFill>
                            <a:schemeClr val="dk1"/>
                          </a:solidFill>
                          <a:effectLst/>
                          <a:latin typeface="Swis721 BT" panose="020B0504020202020204" pitchFamily="34" charset="0"/>
                          <a:ea typeface="+mn-ea"/>
                          <a:cs typeface="+mn-cs"/>
                        </a:rPr>
                        <a:t>e realizaron tres concursos académicos, de estos tres concursos dos de ellos tiene como objetivo potenciar el área pedagógica en didáctica y evaluación.</a:t>
                      </a:r>
                      <a:r>
                        <a:rPr lang="es-ES" sz="800" kern="1200" baseline="0" dirty="0">
                          <a:solidFill>
                            <a:schemeClr val="dk1"/>
                          </a:solidFill>
                          <a:effectLst/>
                          <a:latin typeface="Swis721 BT" panose="020B0504020202020204" pitchFamily="34" charset="0"/>
                          <a:ea typeface="+mn-ea"/>
                          <a:cs typeface="+mn-cs"/>
                        </a:rPr>
                        <a:t> </a:t>
                      </a:r>
                      <a:r>
                        <a:rPr lang="es-ES" sz="800" kern="1200" dirty="0">
                          <a:solidFill>
                            <a:schemeClr val="dk1"/>
                          </a:solidFill>
                          <a:effectLst/>
                          <a:latin typeface="Swis721 BT" panose="020B0504020202020204" pitchFamily="34" charset="0"/>
                          <a:ea typeface="+mn-ea"/>
                          <a:cs typeface="+mn-cs"/>
                        </a:rPr>
                        <a:t>A la fecha se han incorporados 2 académicos a la unidad.</a:t>
                      </a:r>
                    </a:p>
                  </a:txBody>
                  <a:tcPr marL="68580" marR="68580" marT="9525"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917532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1606</TotalTime>
  <Words>4921</Words>
  <Application>Microsoft Office PowerPoint</Application>
  <PresentationFormat>Presentación en pantalla (16:9)</PresentationFormat>
  <Paragraphs>238</Paragraphs>
  <Slides>20</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7" baseType="lpstr">
      <vt:lpstr>Calibri Light</vt:lpstr>
      <vt:lpstr>Arial</vt:lpstr>
      <vt:lpstr>Calibri</vt:lpstr>
      <vt:lpstr>Swis721 BT</vt:lpstr>
      <vt:lpstr>Swis721 Cn BT</vt:lpstr>
      <vt:lpstr>Tema de Office</vt:lpstr>
      <vt:lpstr>Microsoft Excel 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Cristina Baranlloni Lagos</dc:creator>
  <cp:lastModifiedBy>Edda Meléndez Pinto</cp:lastModifiedBy>
  <cp:revision>96</cp:revision>
  <dcterms:created xsi:type="dcterms:W3CDTF">2021-05-11T17:31:24Z</dcterms:created>
  <dcterms:modified xsi:type="dcterms:W3CDTF">2022-03-25T20:41:09Z</dcterms:modified>
</cp:coreProperties>
</file>